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10287000" cx="18288000"/>
  <p:notesSz cx="6858000" cy="9144000"/>
  <p:embeddedFontLst>
    <p:embeddedFont>
      <p:font typeface="Halant Medium"/>
      <p:regular r:id="rId30"/>
      <p:bold r:id="rId31"/>
    </p:embeddedFont>
    <p:embeddedFont>
      <p:font typeface="Halant Light"/>
      <p:regular r:id="rId32"/>
      <p:bold r:id="rId33"/>
    </p:embeddedFont>
    <p:embeddedFont>
      <p:font typeface="Karla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6F56DF2-1A41-452D-8E05-229CA2F7EC2C}">
  <a:tblStyle styleId="{26F56DF2-1A41-452D-8E05-229CA2F7EC2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alantMedium-bold.fntdata"/><Relationship Id="rId30" Type="http://schemas.openxmlformats.org/officeDocument/2006/relationships/font" Target="fonts/HalantMedium-regular.fntdata"/><Relationship Id="rId11" Type="http://schemas.openxmlformats.org/officeDocument/2006/relationships/slide" Target="slides/slide5.xml"/><Relationship Id="rId33" Type="http://schemas.openxmlformats.org/officeDocument/2006/relationships/font" Target="fonts/HalantLight-bold.fntdata"/><Relationship Id="rId10" Type="http://schemas.openxmlformats.org/officeDocument/2006/relationships/slide" Target="slides/slide4.xml"/><Relationship Id="rId32" Type="http://schemas.openxmlformats.org/officeDocument/2006/relationships/font" Target="fonts/HalantLight-regular.fntdata"/><Relationship Id="rId13" Type="http://schemas.openxmlformats.org/officeDocument/2006/relationships/slide" Target="slides/slide7.xml"/><Relationship Id="rId35" Type="http://schemas.openxmlformats.org/officeDocument/2006/relationships/font" Target="fonts/Karla-bold.fntdata"/><Relationship Id="rId12" Type="http://schemas.openxmlformats.org/officeDocument/2006/relationships/slide" Target="slides/slide6.xml"/><Relationship Id="rId34" Type="http://schemas.openxmlformats.org/officeDocument/2006/relationships/font" Target="fonts/Karla-regular.fntdata"/><Relationship Id="rId15" Type="http://schemas.openxmlformats.org/officeDocument/2006/relationships/slide" Target="slides/slide9.xml"/><Relationship Id="rId37" Type="http://schemas.openxmlformats.org/officeDocument/2006/relationships/font" Target="fonts/Karla-boldItalic.fntdata"/><Relationship Id="rId14" Type="http://schemas.openxmlformats.org/officeDocument/2006/relationships/slide" Target="slides/slide8.xml"/><Relationship Id="rId36" Type="http://schemas.openxmlformats.org/officeDocument/2006/relationships/font" Target="fonts/Karla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628a57657ce7d3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3628a57657ce7d3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7d4f81e8b_3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87d4f81e8b_3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83e1fd439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883e1fd439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09273bd35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809273bd35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83e1fd439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883e1fd439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83e1fd439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883e1fd439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83e1fd439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883e1fd439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83e1fd439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883e1fd439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83e1fd439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883e1fd439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83e1fd439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883e1fd439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611b5555e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8611b5555e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628a57657ce7d3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13628a57657ce7d3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7d4f81e8b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87d4f81e8b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83e1fd43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883e1fd43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7d4f81e8b_1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87d4f81e8b_1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7d4f81e8b_3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87d4f81e8b_3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hyperlink" Target="https://in.mathworks.com/help/vision/ref/opticalflowlk.html#d120e88677" TargetMode="External"/><Relationship Id="rId9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hyperlink" Target="https://in.mathworks.com/help/vision/ref/opticalflowlk.html#d120e88677" TargetMode="External"/><Relationship Id="rId7" Type="http://schemas.openxmlformats.org/officeDocument/2006/relationships/image" Target="../media/image12.pn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Relationship Id="rId4" Type="http://schemas.openxmlformats.org/officeDocument/2006/relationships/hyperlink" Target="https://in.mathworks.com/help/vision/ref/opticalflowlk.html#d120e88677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Relationship Id="rId7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7.png"/><Relationship Id="rId13" Type="http://schemas.openxmlformats.org/officeDocument/2006/relationships/image" Target="../media/image8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11.png"/><Relationship Id="rId9" Type="http://schemas.openxmlformats.org/officeDocument/2006/relationships/image" Target="../media/image5.png"/><Relationship Id="rId15" Type="http://schemas.openxmlformats.org/officeDocument/2006/relationships/image" Target="../media/image18.png"/><Relationship Id="rId14" Type="http://schemas.openxmlformats.org/officeDocument/2006/relationships/image" Target="../media/image25.png"/><Relationship Id="rId16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Relationship Id="rId7" Type="http://schemas.openxmlformats.org/officeDocument/2006/relationships/image" Target="../media/image9.png"/><Relationship Id="rId8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3371750" y="266700"/>
            <a:ext cx="12249300" cy="619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982981" y="114301"/>
            <a:ext cx="45719" cy="101727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5154150" y="800100"/>
            <a:ext cx="7979700" cy="51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82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rgbClr val="1B1B1B"/>
                </a:solidFill>
                <a:latin typeface="Halant Medium"/>
                <a:ea typeface="Halant Medium"/>
                <a:cs typeface="Halant Medium"/>
                <a:sym typeface="Halant Medium"/>
              </a:rPr>
              <a:t>Automatic Detection of </a:t>
            </a:r>
            <a:r>
              <a:rPr lang="en-US" sz="5400">
                <a:solidFill>
                  <a:srgbClr val="1B1B1B"/>
                </a:solidFill>
                <a:latin typeface="Halant Medium"/>
                <a:ea typeface="Halant Medium"/>
                <a:cs typeface="Halant Medium"/>
                <a:sym typeface="Halant Medium"/>
              </a:rPr>
              <a:t>Key </a:t>
            </a:r>
            <a:r>
              <a:rPr b="0" i="0" lang="en-US" sz="5400" u="none" cap="none" strike="noStrike">
                <a:solidFill>
                  <a:srgbClr val="1B1B1B"/>
                </a:solidFill>
                <a:latin typeface="Halant Medium"/>
                <a:ea typeface="Halant Medium"/>
                <a:cs typeface="Halant Medium"/>
                <a:sym typeface="Halant Medium"/>
              </a:rPr>
              <a:t>frame and Motion frame in Bharatanatyam Video</a:t>
            </a:r>
            <a:endParaRPr b="0" i="0" sz="5400" u="none" cap="none" strike="noStrike">
              <a:solidFill>
                <a:srgbClr val="1B1B1B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982981" y="6819900"/>
            <a:ext cx="6103619" cy="2246769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Heeramani Prasad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15CS30015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hmp68239@gmail.com </a:t>
            </a:r>
            <a:endParaRPr b="1" i="0" sz="9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0363200" y="6819900"/>
            <a:ext cx="7467600" cy="1938992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Master Thesis Project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Guided by: </a:t>
            </a:r>
            <a:r>
              <a:rPr b="1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</a:t>
            </a:r>
            <a:r>
              <a:rPr b="0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Partha Pratim Das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Mentored by: </a:t>
            </a:r>
            <a:r>
              <a:rPr b="1" i="0" lang="en-US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Himadri B.G.S. Bhuyan</a:t>
            </a:r>
            <a:endParaRPr b="1" i="0" sz="6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295400" y="9334500"/>
            <a:ext cx="16763999" cy="830997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Indian Institute of Technology, Kharagpur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19999"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22"/>
          <p:cNvGrpSpPr/>
          <p:nvPr/>
        </p:nvGrpSpPr>
        <p:grpSpPr>
          <a:xfrm>
            <a:off x="228600" y="1320672"/>
            <a:ext cx="17754933" cy="8352441"/>
            <a:chOff x="0" y="2337760"/>
            <a:chExt cx="16641609" cy="4750294"/>
          </a:xfrm>
        </p:grpSpPr>
        <p:sp>
          <p:nvSpPr>
            <p:cNvPr id="213" name="Google Shape;213;p22"/>
            <p:cNvSpPr/>
            <p:nvPr/>
          </p:nvSpPr>
          <p:spPr>
            <a:xfrm rot="5400000">
              <a:off x="8294555" y="-5956795"/>
              <a:ext cx="52499" cy="16641609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 rot="5400000">
              <a:off x="8283302" y="-1270246"/>
              <a:ext cx="75000" cy="1664160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" name="Google Shape;215;p22"/>
          <p:cNvSpPr txBox="1"/>
          <p:nvPr/>
        </p:nvSpPr>
        <p:spPr>
          <a:xfrm>
            <a:off x="570275" y="0"/>
            <a:ext cx="16998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6000">
                <a:latin typeface="Calibri"/>
                <a:ea typeface="Calibri"/>
                <a:cs typeface="Calibri"/>
                <a:sym typeface="Calibri"/>
              </a:rPr>
              <a:t>Estimate Optical Flow: Lucas-Kanade Method</a:t>
            </a:r>
            <a:r>
              <a:rPr b="1" baseline="30000" lang="en-US" sz="6000">
                <a:latin typeface="Calibri"/>
                <a:ea typeface="Calibri"/>
                <a:cs typeface="Calibri"/>
                <a:sym typeface="Calibri"/>
              </a:rPr>
              <a:t>[1]</a:t>
            </a:r>
            <a:endParaRPr sz="6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152400" y="9675676"/>
            <a:ext cx="179832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AutoNum type="arabicPeriod"/>
            </a:pPr>
            <a:r>
              <a:rPr lang="en-US" sz="1000">
                <a:solidFill>
                  <a:srgbClr val="404040"/>
                </a:solidFill>
                <a:highlight>
                  <a:srgbClr val="FFFFFF"/>
                </a:highlight>
              </a:rPr>
              <a:t>Barron, J. L., D. J. Fleet, S. S. Beauchemin, and T. A. Burkitt. “ Performance of optical flow techniques.” In </a:t>
            </a:r>
            <a:r>
              <a:rPr i="1" lang="en-US" sz="1000">
                <a:solidFill>
                  <a:srgbClr val="404040"/>
                </a:solidFill>
                <a:highlight>
                  <a:srgbClr val="FFFFFF"/>
                </a:highlight>
              </a:rPr>
              <a:t>Proceedings of the IEEE Conference on Computer Vision and Pattern Recognition (CVPR),</a:t>
            </a:r>
            <a:r>
              <a:rPr lang="en-US" sz="1000">
                <a:solidFill>
                  <a:srgbClr val="404040"/>
                </a:solidFill>
                <a:highlight>
                  <a:srgbClr val="FFFFFF"/>
                </a:highlight>
              </a:rPr>
              <a:t>236-242. Champaign, IL: CVPR, 1992.</a:t>
            </a:r>
            <a:endParaRPr sz="10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AutoNum type="arabicPeriod"/>
            </a:pPr>
            <a:r>
              <a:rPr lang="en-US" sz="1000" u="sng">
                <a:solidFill>
                  <a:schemeClr val="hlink"/>
                </a:solidFill>
                <a:hlinkClick r:id="rId4"/>
              </a:rPr>
              <a:t>https://in.mathworks.com/help/vision/ref/opticalflowlk.html#d120e88677</a:t>
            </a:r>
            <a:endParaRPr sz="1000"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  <p:pic>
        <p:nvPicPr>
          <p:cNvPr id="217" name="Google Shape;2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475" y="3991950"/>
            <a:ext cx="6086475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 txBox="1"/>
          <p:nvPr/>
        </p:nvSpPr>
        <p:spPr>
          <a:xfrm>
            <a:off x="7479450" y="3844500"/>
            <a:ext cx="102834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127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600"/>
              <a:buChar char="●"/>
            </a:pPr>
            <a:r>
              <a:rPr lang="en-US" sz="2600">
                <a:solidFill>
                  <a:srgbClr val="40404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Ix</a:t>
            </a:r>
            <a:r>
              <a:rPr lang="en-US" sz="2600">
                <a:solidFill>
                  <a:srgbClr val="404040"/>
                </a:solidFill>
                <a:highlight>
                  <a:srgbClr val="FFFFFF"/>
                </a:highlight>
              </a:rPr>
              <a:t>, </a:t>
            </a:r>
            <a:r>
              <a:rPr lang="en-US" sz="2600">
                <a:solidFill>
                  <a:srgbClr val="40404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Iy</a:t>
            </a:r>
            <a:r>
              <a:rPr lang="en-US" sz="2600">
                <a:solidFill>
                  <a:srgbClr val="404040"/>
                </a:solidFill>
                <a:highlight>
                  <a:srgbClr val="FFFFFF"/>
                </a:highlight>
              </a:rPr>
              <a:t>, and </a:t>
            </a:r>
            <a:r>
              <a:rPr lang="en-US" sz="2600">
                <a:solidFill>
                  <a:srgbClr val="40404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It</a:t>
            </a:r>
            <a:r>
              <a:rPr lang="en-US" sz="2600">
                <a:solidFill>
                  <a:srgbClr val="404040"/>
                </a:solidFill>
                <a:highlight>
                  <a:srgbClr val="FFFFFF"/>
                </a:highlight>
              </a:rPr>
              <a:t> are the </a:t>
            </a:r>
            <a:r>
              <a:rPr lang="en-US" sz="2600">
                <a:solidFill>
                  <a:srgbClr val="404040"/>
                </a:solidFill>
                <a:highlight>
                  <a:srgbClr val="FFFFFF"/>
                </a:highlight>
              </a:rPr>
              <a:t>s</a:t>
            </a:r>
            <a:r>
              <a:rPr lang="en-US" sz="2600">
                <a:solidFill>
                  <a:srgbClr val="404040"/>
                </a:solidFill>
                <a:highlight>
                  <a:srgbClr val="FFFFFF"/>
                </a:highlight>
              </a:rPr>
              <a:t>patiotemporal image brightness derivatives.</a:t>
            </a:r>
            <a:endParaRPr sz="26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600"/>
              <a:buChar char="●"/>
            </a:pPr>
            <a:r>
              <a:rPr lang="en-US" sz="2600">
                <a:solidFill>
                  <a:srgbClr val="404040"/>
                </a:solidFill>
                <a:highlight>
                  <a:srgbClr val="FFFFFF"/>
                </a:highlight>
              </a:rPr>
              <a:t>u is the horizontal velocity vector.</a:t>
            </a:r>
            <a:endParaRPr sz="26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600"/>
              <a:buChar char="●"/>
            </a:pPr>
            <a:r>
              <a:rPr lang="en-US" sz="2600">
                <a:solidFill>
                  <a:srgbClr val="404040"/>
                </a:solidFill>
                <a:highlight>
                  <a:srgbClr val="FFFFFF"/>
                </a:highlight>
              </a:rPr>
              <a:t>v is the vertical velocity vector.</a:t>
            </a:r>
            <a:endParaRPr sz="2600"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266550" y="1645050"/>
            <a:ext cx="17754900" cy="23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4500" lvl="0" marL="457200" rtl="0" algn="l">
              <a:spcBef>
                <a:spcPts val="600"/>
              </a:spcBef>
              <a:spcAft>
                <a:spcPts val="0"/>
              </a:spcAft>
              <a:buSzPts val="3400"/>
              <a:buChar char="●"/>
            </a:pPr>
            <a:r>
              <a:rPr lang="en-US" sz="3400" u="sng">
                <a:solidFill>
                  <a:srgbClr val="005487"/>
                </a:solidFill>
                <a:highlight>
                  <a:srgbClr val="FCFCFC"/>
                </a:highlight>
                <a:latin typeface="Courier New"/>
                <a:ea typeface="Courier New"/>
                <a:cs typeface="Courier New"/>
                <a:sym typeface="Courier New"/>
                <a:hlinkClick r:id="rId6"/>
              </a:rPr>
              <a:t>opticalFlowLK</a:t>
            </a:r>
            <a:r>
              <a:rPr baseline="30000" lang="en-US" sz="3400">
                <a:solidFill>
                  <a:schemeClr val="dk1"/>
                </a:solidFill>
                <a:highlight>
                  <a:schemeClr val="lt1"/>
                </a:highlight>
              </a:rPr>
              <a:t>[2]</a:t>
            </a:r>
            <a:r>
              <a:rPr lang="en-US" sz="3400">
                <a:solidFill>
                  <a:schemeClr val="dk1"/>
                </a:solidFill>
                <a:highlight>
                  <a:schemeClr val="lt1"/>
                </a:highlight>
              </a:rPr>
              <a:t>: Finds an optical flow for each prev pixel using the 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Lucas-Kanade Method</a:t>
            </a:r>
            <a:r>
              <a:rPr lang="en-US" sz="300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  <a:endParaRPr sz="3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lang="en-US" sz="3400">
                <a:solidFill>
                  <a:schemeClr val="dk1"/>
                </a:solidFill>
                <a:highlight>
                  <a:schemeClr val="lt1"/>
                </a:highlight>
              </a:rPr>
              <a:t>Input: Two consecutive images</a:t>
            </a:r>
            <a:endParaRPr sz="3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lang="en-US" sz="3400">
                <a:solidFill>
                  <a:schemeClr val="dk1"/>
                </a:solidFill>
                <a:highlight>
                  <a:schemeClr val="lt1"/>
                </a:highlight>
              </a:rPr>
              <a:t>Output: Optical flow / velocity vector (Vx, Vy) = (u, v) for each pixel</a:t>
            </a:r>
            <a:endParaRPr sz="3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●"/>
            </a:pPr>
            <a:r>
              <a:rPr lang="en-US" sz="3400">
                <a:solidFill>
                  <a:schemeClr val="dk1"/>
                </a:solidFill>
                <a:highlight>
                  <a:schemeClr val="lt1"/>
                </a:highlight>
              </a:rPr>
              <a:t>Assumption: Brightness/ Intensity doesn’t change with time. So, I(x, y, t) = I(x + u, y + v, t)</a:t>
            </a:r>
            <a:endParaRPr sz="34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220" name="Google Shape;22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5274087"/>
            <a:ext cx="4572000" cy="3929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5450" y="5261238"/>
            <a:ext cx="4572000" cy="395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78504" y="5302603"/>
            <a:ext cx="4572000" cy="3872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/>
          <p:nvPr/>
        </p:nvSpPr>
        <p:spPr>
          <a:xfrm>
            <a:off x="570275" y="0"/>
            <a:ext cx="16998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Calibri"/>
                <a:ea typeface="Calibri"/>
                <a:cs typeface="Calibri"/>
                <a:sym typeface="Calibri"/>
              </a:rPr>
              <a:t>Histogram Binning</a:t>
            </a:r>
            <a:endParaRPr sz="60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23"/>
          <p:cNvGrpSpPr/>
          <p:nvPr/>
        </p:nvGrpSpPr>
        <p:grpSpPr>
          <a:xfrm>
            <a:off x="228602" y="1320672"/>
            <a:ext cx="17754931" cy="8352441"/>
            <a:chOff x="2" y="2337760"/>
            <a:chExt cx="16641608" cy="4750294"/>
          </a:xfrm>
        </p:grpSpPr>
        <p:sp>
          <p:nvSpPr>
            <p:cNvPr id="229" name="Google Shape;229;p23"/>
            <p:cNvSpPr/>
            <p:nvPr/>
          </p:nvSpPr>
          <p:spPr>
            <a:xfrm rot="5400000">
              <a:off x="8294559" y="-5956790"/>
              <a:ext cx="52500" cy="1664160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 rot="5400000">
              <a:off x="8283302" y="-1270246"/>
              <a:ext cx="75000" cy="1664160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1" name="Google Shape;2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25" y="1413037"/>
            <a:ext cx="18288000" cy="402336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/>
          <p:nvPr/>
        </p:nvSpPr>
        <p:spPr>
          <a:xfrm>
            <a:off x="75575" y="5025425"/>
            <a:ext cx="5346600" cy="42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Global Histogram using only magnitudes of optical flow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reates a histogram taking image optical flow, Sort  into numbins equally spaced bins.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numbins (Number of bins) = 9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Input: Vector X of size 19200 (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120 x 160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 )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Output: Feature vector of size 9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Sample Feature Vector: 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[18611 ,173 ,142 ,115 ,71 ,50 ,29 ,4 ,5 ]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3"/>
          <p:cNvSpPr txBox="1"/>
          <p:nvPr/>
        </p:nvSpPr>
        <p:spPr>
          <a:xfrm>
            <a:off x="6122575" y="5006525"/>
            <a:ext cx="5666400" cy="45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Histogram using  magnitudes and Orientation of optical flow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histogram of optical flow (HOOF) of image, based on respective weightage of magnitude wrt orientations and create bins.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numbins (Number of bins) = 9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size = 120 x 160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magnitudes, orientations of size 19200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 Feature vector of size  9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Feature Vector: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[68.98, 5.93, 0, 0, 0, 0, 0, 0,21.13]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13130325" y="5063200"/>
            <a:ext cx="5005200" cy="44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Fractional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 Binning using  magnitudes and Orientation of optical flow taken over 8 x 8 cell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local histogram of optical flow over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8 x 8 cell of image, and concatenate them.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numbins (Number of bins) = 9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size = 120 x 160 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magnitudes, orientations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Output: Feature vector of size  9576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4"/>
          <p:cNvGrpSpPr/>
          <p:nvPr/>
        </p:nvGrpSpPr>
        <p:grpSpPr>
          <a:xfrm>
            <a:off x="228610" y="1320696"/>
            <a:ext cx="17754923" cy="8318873"/>
            <a:chOff x="9" y="2337760"/>
            <a:chExt cx="16641600" cy="4101806"/>
          </a:xfrm>
        </p:grpSpPr>
        <p:sp>
          <p:nvSpPr>
            <p:cNvPr id="240" name="Google Shape;240;p24"/>
            <p:cNvSpPr txBox="1"/>
            <p:nvPr/>
          </p:nvSpPr>
          <p:spPr>
            <a:xfrm>
              <a:off x="1889653" y="3686876"/>
              <a:ext cx="12862200" cy="2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1B1B1B"/>
                </a:solidFill>
                <a:latin typeface="Halant Light"/>
                <a:ea typeface="Halant Light"/>
                <a:cs typeface="Halant Light"/>
                <a:sym typeface="Halant Light"/>
              </a:endParaRPr>
            </a:p>
          </p:txBody>
        </p:sp>
        <p:sp>
          <p:nvSpPr>
            <p:cNvPr id="241" name="Google Shape;241;p24"/>
            <p:cNvSpPr/>
            <p:nvPr/>
          </p:nvSpPr>
          <p:spPr>
            <a:xfrm rot="5400000">
              <a:off x="8294559" y="-5956790"/>
              <a:ext cx="52500" cy="1664160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 rot="5400000">
              <a:off x="8294559" y="-1907484"/>
              <a:ext cx="52500" cy="1664160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24"/>
          <p:cNvSpPr txBox="1"/>
          <p:nvPr/>
        </p:nvSpPr>
        <p:spPr>
          <a:xfrm>
            <a:off x="228599" y="0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Introduction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2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6900" y="1734569"/>
            <a:ext cx="8572500" cy="530066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 txBox="1"/>
          <p:nvPr/>
        </p:nvSpPr>
        <p:spPr>
          <a:xfrm>
            <a:off x="9846000" y="7932950"/>
            <a:ext cx="8213400" cy="1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●"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Video recorded using Kinect V1.0 in 30 fps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●"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We use RGB stream and converted them to Grey scale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6" name="Google Shape;246;p24"/>
          <p:cNvGraphicFramePr/>
          <p:nvPr/>
        </p:nvGraphicFramePr>
        <p:xfrm>
          <a:off x="473875" y="214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{26F56DF2-1A41-452D-8E05-229CA2F7EC2C}</a:tableStyleId>
              </a:tblPr>
              <a:tblGrid>
                <a:gridCol w="1453050"/>
                <a:gridCol w="1299175"/>
                <a:gridCol w="1042775"/>
                <a:gridCol w="923100"/>
                <a:gridCol w="1025675"/>
                <a:gridCol w="1726550"/>
                <a:gridCol w="1025675"/>
              </a:tblGrid>
              <a:tr h="69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FFFFF"/>
                          </a:solidFill>
                        </a:rPr>
                        <a:t>ADAVU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FFFFF"/>
                          </a:solidFill>
                        </a:rPr>
                        <a:t>VARIATIONS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FFFFF"/>
                          </a:solidFill>
                        </a:rPr>
                        <a:t># Dancers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FFFFF"/>
                          </a:solidFill>
                        </a:rPr>
                        <a:t># Videos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FFFFF"/>
                          </a:solidFill>
                        </a:rPr>
                        <a:t># Frames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FFFFF"/>
                          </a:solidFill>
                        </a:rPr>
                        <a:t># Motion Frame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rgbClr val="FFFFFF"/>
                          </a:solidFill>
                        </a:rPr>
                        <a:t># Key Frame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7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Tatta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27155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12531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14624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Natta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18587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9546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9041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03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Kuditta Mettu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8895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4325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4570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9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Kuditta Nattal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15743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9816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5927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Kuditta Tattal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20995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13424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7571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90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Tei Tei Dhatta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5598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4336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1262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Katti Kartari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2449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1747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702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Utsanga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1363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1085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278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Mandi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9975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5449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4526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Tirmana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6415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4181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2234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Sarika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8492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5662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2830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Joining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4460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3110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1350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5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Total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48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141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130127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75212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54915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5"/>
          <p:cNvGrpSpPr/>
          <p:nvPr/>
        </p:nvGrpSpPr>
        <p:grpSpPr>
          <a:xfrm>
            <a:off x="228601" y="932055"/>
            <a:ext cx="17754923" cy="8707724"/>
            <a:chOff x="9" y="2337760"/>
            <a:chExt cx="16641600" cy="4101806"/>
          </a:xfrm>
        </p:grpSpPr>
        <p:sp>
          <p:nvSpPr>
            <p:cNvPr id="252" name="Google Shape;252;p25"/>
            <p:cNvSpPr/>
            <p:nvPr/>
          </p:nvSpPr>
          <p:spPr>
            <a:xfrm rot="5400000">
              <a:off x="8294559" y="-5956790"/>
              <a:ext cx="52500" cy="1664160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 rot="5400000">
              <a:off x="8294559" y="-1907484"/>
              <a:ext cx="52500" cy="1664160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25"/>
          <p:cNvSpPr txBox="1"/>
          <p:nvPr/>
        </p:nvSpPr>
        <p:spPr>
          <a:xfrm>
            <a:off x="228600" y="0"/>
            <a:ext cx="177546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222222"/>
                </a:solidFill>
                <a:highlight>
                  <a:schemeClr val="lt1"/>
                </a:highlight>
              </a:rPr>
              <a:t>Evaluation metrics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875" y="1766163"/>
            <a:ext cx="41529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9875" y="4315913"/>
            <a:ext cx="424815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6950" y="6479438"/>
            <a:ext cx="13715999" cy="123444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5"/>
          <p:cNvSpPr txBox="1"/>
          <p:nvPr/>
        </p:nvSpPr>
        <p:spPr>
          <a:xfrm>
            <a:off x="7799600" y="1178325"/>
            <a:ext cx="97203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where Accuracy</a:t>
            </a:r>
            <a:r>
              <a:rPr baseline="-25000" lang="en-US" sz="4400">
                <a:latin typeface="Calibri"/>
                <a:ea typeface="Calibri"/>
                <a:cs typeface="Calibri"/>
                <a:sym typeface="Calibri"/>
              </a:rPr>
              <a:t>KF</a:t>
            </a: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 : Accuracy of KeyFrame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KF</a:t>
            </a:r>
            <a:r>
              <a:rPr baseline="-25000" lang="en-US" sz="4400">
                <a:latin typeface="Calibri"/>
                <a:ea typeface="Calibri"/>
                <a:cs typeface="Calibri"/>
                <a:sym typeface="Calibri"/>
              </a:rPr>
              <a:t>Detected</a:t>
            </a: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 : Number of detected KeyFrame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KF</a:t>
            </a:r>
            <a:r>
              <a:rPr baseline="-25000" lang="en-US" sz="4400">
                <a:latin typeface="Calibri"/>
                <a:ea typeface="Calibri"/>
                <a:cs typeface="Calibri"/>
                <a:sym typeface="Calibri"/>
              </a:rPr>
              <a:t>Total</a:t>
            </a: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 : Total Number of KeyFrame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5"/>
          <p:cNvSpPr txBox="1"/>
          <p:nvPr/>
        </p:nvSpPr>
        <p:spPr>
          <a:xfrm>
            <a:off x="7952000" y="4000950"/>
            <a:ext cx="9720300" cy="2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where Accuracy</a:t>
            </a:r>
            <a:r>
              <a:rPr baseline="-25000" lang="en-US" sz="400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aseline="-25000" lang="en-US" sz="400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 : Accuracy of Motion Frame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MF</a:t>
            </a:r>
            <a:r>
              <a:rPr baseline="-25000" lang="en-US" sz="4000">
                <a:latin typeface="Calibri"/>
                <a:ea typeface="Calibri"/>
                <a:cs typeface="Calibri"/>
                <a:sym typeface="Calibri"/>
              </a:rPr>
              <a:t>Detected</a:t>
            </a: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 : Number of detected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Motion </a:t>
            </a: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Frame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MF</a:t>
            </a:r>
            <a:r>
              <a:rPr baseline="-25000" lang="en-US" sz="4000">
                <a:latin typeface="Calibri"/>
                <a:ea typeface="Calibri"/>
                <a:cs typeface="Calibri"/>
                <a:sym typeface="Calibri"/>
              </a:rPr>
              <a:t>Total</a:t>
            </a: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 : Total Number of Motion Frame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68562" y="8278862"/>
            <a:ext cx="10972788" cy="774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/>
          <p:nvPr/>
        </p:nvSpPr>
        <p:spPr>
          <a:xfrm>
            <a:off x="570275" y="0"/>
            <a:ext cx="16998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Results Approach 1: 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Histogram using only magnitudes of optical flow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6"/>
          <p:cNvSpPr/>
          <p:nvPr/>
        </p:nvSpPr>
        <p:spPr>
          <a:xfrm rot="5400000">
            <a:off x="9052855" y="-8241565"/>
            <a:ext cx="106402" cy="17754923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7" name="Google Shape;267;p26"/>
          <p:cNvGraphicFramePr/>
          <p:nvPr/>
        </p:nvGraphicFramePr>
        <p:xfrm>
          <a:off x="795100" y="1361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{26F56DF2-1A41-452D-8E05-229CA2F7EC2C}</a:tableStyleId>
              </a:tblPr>
              <a:tblGrid>
                <a:gridCol w="2087225"/>
                <a:gridCol w="2087225"/>
                <a:gridCol w="2087225"/>
                <a:gridCol w="2087225"/>
                <a:gridCol w="2087225"/>
                <a:gridCol w="2087225"/>
                <a:gridCol w="2087225"/>
                <a:gridCol w="2087225"/>
              </a:tblGrid>
              <a:tr h="23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Adavus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Acc. (MF+KF)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Acc. MF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Acc. KF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precision_mf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precision_kf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f1_mf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f1_kf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Tatta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52.10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66.48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45.78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35.01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75.66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45.86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57.04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Natta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59.26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64.30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55.32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52.92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66.49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58.06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60.39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Kuditta Mettu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71.07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62.24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77.19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65.45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74.66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63.81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75.90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Kuditta Nattal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67.73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62.67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74.47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76.54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60.01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68.91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66.46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Kuditta Tattal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54.72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44.95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69.16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68.30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45.93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54.22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55.20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Tei Tei Dhatta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54.19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45.51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77.69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84.66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34.51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59.20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47.79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Katti Kartari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68.88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63.04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80.00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85.71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53.20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72.65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63.91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Utsanga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43.68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31.11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74.55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75.00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30.60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43.98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43.39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Mandi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72.75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67.04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78.98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77.67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68.72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71.97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73.49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Tirmana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47.90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32.49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73.04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66.28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39.87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43.60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51.59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Sarika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47.81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33.91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70.39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65.06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39.58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44.59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50.67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Joining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65.79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62.11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71.00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75.16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57.01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68.01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63.25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Average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58.82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52.99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70.63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68.98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53.85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57.91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59.09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8" name="Google Shape;268;p26"/>
          <p:cNvSpPr txBox="1"/>
          <p:nvPr/>
        </p:nvSpPr>
        <p:spPr>
          <a:xfrm>
            <a:off x="449025" y="5147300"/>
            <a:ext cx="5917800" cy="41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Accuracy in approach 1 is inheritedly distributed.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There may be  complex descriptor of KF in Tatta, so there is low accuracy for it.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There may cases where Tatta feature could not be represented uniformly in approach 1. As, we are using the only magnitude for histogram binning as shown in the figure.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2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075" y="5272450"/>
            <a:ext cx="10972800" cy="45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/>
        </p:nvSpPr>
        <p:spPr>
          <a:xfrm>
            <a:off x="570275" y="0"/>
            <a:ext cx="16998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Results Approach 2: 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Histogram using  magnitudes and Orientation of optical flow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7"/>
          <p:cNvSpPr/>
          <p:nvPr/>
        </p:nvSpPr>
        <p:spPr>
          <a:xfrm rot="5400000">
            <a:off x="9052818" y="-8241504"/>
            <a:ext cx="106500" cy="177549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6" name="Google Shape;276;p27"/>
          <p:cNvGraphicFramePr/>
          <p:nvPr/>
        </p:nvGraphicFramePr>
        <p:xfrm>
          <a:off x="228600" y="79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{26F56DF2-1A41-452D-8E05-229CA2F7EC2C}</a:tableStyleId>
              </a:tblPr>
              <a:tblGrid>
                <a:gridCol w="2219375"/>
                <a:gridCol w="2219375"/>
                <a:gridCol w="2219375"/>
                <a:gridCol w="2219375"/>
                <a:gridCol w="2219375"/>
                <a:gridCol w="2219375"/>
                <a:gridCol w="2219375"/>
                <a:gridCol w="2219375"/>
              </a:tblGrid>
              <a:tr h="242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Adavus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Acc. (MF+KF)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Acc. MF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Acc. KF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precision_mf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precision_kf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f1_mf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f1_kf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Tatta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71.36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58.02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77.05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51.86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81.16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54.77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79.05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Natta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74.63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67.57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80.42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73.85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75.19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70.57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77.71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Kuditta Mettu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83.3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74.76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89.31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83.1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83.42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78.71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86.26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Kuditta Nattal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77.82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73.5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83.89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86.5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69.27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79.47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75.88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Kuditta Tattal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66.8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57.72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80.4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81.54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55.92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67.59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65.96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Tei Tei Dhatta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64.52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60.57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76.89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89.14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38.36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72.13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51.18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Katti Kartari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71.94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62.65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89.63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92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55.76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74.54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68.75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Utsanga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60.53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56.92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68.33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79.57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42.27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66.37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52.23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Mandi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79.47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76.53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82.84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83.66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75.47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79.94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78.98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Tirmana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62.08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56.39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71.8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77.33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49.11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65.22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58.33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Sarika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53.54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36.79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81.59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76.98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43.55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49.78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56.78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Joining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71.65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68.51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75.61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77.99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65.56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72.94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70.23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2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Average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69.80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62.49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79.81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79.46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61.25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69.34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68.45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77" name="Google Shape;277;p27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025" y="4971300"/>
            <a:ext cx="13715999" cy="518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/>
          <p:nvPr/>
        </p:nvSpPr>
        <p:spPr>
          <a:xfrm>
            <a:off x="110225" y="0"/>
            <a:ext cx="181779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Results Approach 3: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Fractional Histogram Binning using  magnitudes and Orientation of optical flow taken over 8 x 8 cell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8"/>
          <p:cNvSpPr/>
          <p:nvPr/>
        </p:nvSpPr>
        <p:spPr>
          <a:xfrm rot="5400000">
            <a:off x="9052818" y="-8241504"/>
            <a:ext cx="106500" cy="177549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4" name="Google Shape;284;p28"/>
          <p:cNvGraphicFramePr/>
          <p:nvPr/>
        </p:nvGraphicFramePr>
        <p:xfrm>
          <a:off x="228475" y="68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{26F56DF2-1A41-452D-8E05-229CA2F7EC2C}</a:tableStyleId>
              </a:tblPr>
              <a:tblGrid>
                <a:gridCol w="1775500"/>
                <a:gridCol w="1775500"/>
                <a:gridCol w="1775500"/>
                <a:gridCol w="1775500"/>
                <a:gridCol w="1775500"/>
                <a:gridCol w="1775500"/>
                <a:gridCol w="1775500"/>
                <a:gridCol w="1775500"/>
                <a:gridCol w="1775500"/>
                <a:gridCol w="1775500"/>
              </a:tblGrid>
              <a:tr h="27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Adavus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Acc. (MF+KF)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Acc. MF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Acc. KF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precision_mf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precision_kf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recall_mf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recall_kf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f1_mf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f1_kf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Tatta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85.23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80.65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87.25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73.53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91.12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80.65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87.25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76.92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89.14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Natta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79.05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81.48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77.16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73.59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84.21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81.48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77.16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77.33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80.53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Kuditta Mettu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79.68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74.88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83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75.36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82.64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74.88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75.12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82.82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Kuditta Nattal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76.82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75.54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78.49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82.06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71.12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75.54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78.49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78.67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74.62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Kuditta Tattal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74.41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81.76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63.55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76.84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70.21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81.76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63.55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79.22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66.72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Tei Tei Dhatta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78.39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79.82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74.5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89.44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57.72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79.82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74.5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84.36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65.04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Katti Kartari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80.36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87.16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67.41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83.58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73.39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87.16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67.41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85.33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70.27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Utsanga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72.63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74.07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69.09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85.47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52.05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74.07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69.09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79.37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59.38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Mandi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77.78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72.62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83.41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82.68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73.63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72.62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83.41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77.32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78.22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Tirmana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73.49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73.12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74.1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82.52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62.24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73.12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74.1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77.54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67.65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Sarika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70.36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69.9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71.1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79.73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59.23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69.9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71.1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74.49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64.63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Joining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77.97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81.84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72.49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80.78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73.86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81.84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72.49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81.31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73.17</a:t>
                      </a:r>
                      <a:endParaRPr b="1"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Average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77.18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77.74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75.13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80.47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70.95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77.74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75.13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78.92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72.68</a:t>
                      </a:r>
                      <a:endParaRPr b="1" sz="12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5" name="Google Shape;285;p28"/>
          <p:cNvSpPr txBox="1"/>
          <p:nvPr/>
        </p:nvSpPr>
        <p:spPr>
          <a:xfrm>
            <a:off x="228475" y="4429350"/>
            <a:ext cx="6497400" cy="4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 3 is better because it does not deviate for Accuracy</a:t>
            </a:r>
            <a:r>
              <a:rPr baseline="-25000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MF+KF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Accuracy</a:t>
            </a:r>
            <a:r>
              <a:rPr baseline="-25000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Accuracy</a:t>
            </a:r>
            <a:r>
              <a:rPr baseline="-25000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KF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compare to approach 1 and 2.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could be observed through previous two figures that accuracies non-uniform in approach 1 and 2.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8"/>
          <p:cNvSpPr txBox="1"/>
          <p:nvPr/>
        </p:nvSpPr>
        <p:spPr>
          <a:xfrm>
            <a:off x="228475" y="9030650"/>
            <a:ext cx="177549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approach 3, It is observed that 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r>
              <a:rPr baseline="-25000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MF+KF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Accuracy</a:t>
            </a:r>
            <a:r>
              <a:rPr baseline="-25000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 Accuracy</a:t>
            </a:r>
            <a:r>
              <a:rPr baseline="-25000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KF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for Utsanga does not deviate too much as compared to approach 1.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28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8275" y="4688175"/>
            <a:ext cx="11105249" cy="42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/>
          <p:nvPr/>
        </p:nvSpPr>
        <p:spPr>
          <a:xfrm>
            <a:off x="570275" y="0"/>
            <a:ext cx="16998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MF Accuracy for Approach 1,2,3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9"/>
          <p:cNvSpPr/>
          <p:nvPr/>
        </p:nvSpPr>
        <p:spPr>
          <a:xfrm rot="5400000">
            <a:off x="9052818" y="-8241504"/>
            <a:ext cx="106500" cy="177549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94" name="Google Shape;294;p29"/>
          <p:cNvGraphicFramePr/>
          <p:nvPr/>
        </p:nvGraphicFramePr>
        <p:xfrm>
          <a:off x="228600" y="87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{26F56DF2-1A41-452D-8E05-229CA2F7EC2C}</a:tableStyleId>
              </a:tblPr>
              <a:tblGrid>
                <a:gridCol w="1599425"/>
                <a:gridCol w="1599425"/>
                <a:gridCol w="1599425"/>
                <a:gridCol w="1599425"/>
              </a:tblGrid>
              <a:tr h="35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Accuracy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302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Adavus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Approach 1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Approach 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Approach 3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Tatta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66.48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58.02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80.65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Natta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64.30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67.57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81.48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Kuditta Mettu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62.24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74.76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74.88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Kuditta Nattal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62.67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73.50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75.54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Kuditta Tattal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44.95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57.72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81.76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Tei Tei Dhatta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45.51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60.57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79.82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Katti Kartari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63.04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62.65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87.16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Utsanga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31.11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56.92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74.07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Mandi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67.04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76.53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72.62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Tirmana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32.49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56.39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73.12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Sarika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33.91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36.79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69.90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Joining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62.11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68.51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81.84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2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Average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52.99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62.49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77.74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5" name="Google Shape;295;p29"/>
          <p:cNvSpPr txBox="1"/>
          <p:nvPr/>
        </p:nvSpPr>
        <p:spPr>
          <a:xfrm>
            <a:off x="228600" y="5458700"/>
            <a:ext cx="178302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detection of MF from set of adavus frame: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 3 is the best approach among the three methods we have tried. Approach 1 is the worst among all methods available.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9"/>
          <p:cNvSpPr txBox="1"/>
          <p:nvPr/>
        </p:nvSpPr>
        <p:spPr>
          <a:xfrm>
            <a:off x="228750" y="6536900"/>
            <a:ext cx="17754900" cy="3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we know, approach 1 is the simplest. We can see in the figure that Accuracy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approach 3 is higher than Accuracy</a:t>
            </a:r>
            <a:r>
              <a:rPr baseline="-25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approach 1 and approach 2.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 3 has fine detail about optical flow, and it is normalized for every cell so it perform better than others.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could also observe that approach 1 and 2 are performing inadequate but approach 3 performance was good, specially in case </a:t>
            </a:r>
            <a:r>
              <a:rPr b="1"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teitei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dhatta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adavu, </a:t>
            </a:r>
            <a:r>
              <a:rPr b="1"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katti kartari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adavu, </a:t>
            </a:r>
            <a:r>
              <a:rPr b="1"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utsanga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adavu and </a:t>
            </a:r>
            <a:r>
              <a:rPr b="1"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sarika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adavu. It could be seen that sarika adavu accuracy gap is wide.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approach 3 perform better than method 1 and 2.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700" y="841596"/>
            <a:ext cx="11356902" cy="445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"/>
          <p:cNvSpPr txBox="1"/>
          <p:nvPr/>
        </p:nvSpPr>
        <p:spPr>
          <a:xfrm>
            <a:off x="570275" y="0"/>
            <a:ext cx="16998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F Accuracy for Approach 1,2,3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0"/>
          <p:cNvSpPr/>
          <p:nvPr/>
        </p:nvSpPr>
        <p:spPr>
          <a:xfrm rot="5400000">
            <a:off x="9052818" y="-8241504"/>
            <a:ext cx="106500" cy="177549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04" name="Google Shape;304;p30"/>
          <p:cNvGraphicFramePr/>
          <p:nvPr/>
        </p:nvGraphicFramePr>
        <p:xfrm>
          <a:off x="228625" y="109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{26F56DF2-1A41-452D-8E05-229CA2F7EC2C}</a:tableStyleId>
              </a:tblPr>
              <a:tblGrid>
                <a:gridCol w="1726825"/>
                <a:gridCol w="1510950"/>
                <a:gridCol w="1618900"/>
                <a:gridCol w="1546950"/>
              </a:tblGrid>
              <a:tr h="25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Accuracy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1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Adavus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Approach 1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Approach 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Approach 3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Tatta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45.78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77.05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87.25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Natta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55.32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80.42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77.16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Kuditta Mettu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77.19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89.31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83.00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Kuditta Nattal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74.47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83.89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78.49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Kuditta Tattal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69.16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80.40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63.55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Tei Tei Dhatta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77.69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76.89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74.50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Katti Kartari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80.00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89.63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67.41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Utsanga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74.55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68.33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69.09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Mandi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78.98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82.84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83.41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Tirmana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73.04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71.80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74.10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Sarika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70.39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81.59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71.10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Joining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71.00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75.61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72.49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Average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70.63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79.81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75.13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5" name="Google Shape;305;p30"/>
          <p:cNvSpPr txBox="1"/>
          <p:nvPr/>
        </p:nvSpPr>
        <p:spPr>
          <a:xfrm>
            <a:off x="192125" y="5365500"/>
            <a:ext cx="17754900" cy="3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Char char="●"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Analysing in the figure KF Accuracy for approach 1, 2, 3. We can say that when Approach 2 and 3 is used, then accuracy improved for Tatta as compared to approach 1.(see in figure Approach 1, Acc.</a:t>
            </a:r>
            <a:r>
              <a:rPr baseline="-25000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MF+KF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Acc.</a:t>
            </a:r>
            <a:r>
              <a:rPr baseline="-25000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Acc.</a:t>
            </a:r>
            <a:r>
              <a:rPr baseline="-25000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KF</a:t>
            </a: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30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775" y="1054396"/>
            <a:ext cx="11149240" cy="4371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"/>
          <p:cNvSpPr txBox="1"/>
          <p:nvPr/>
        </p:nvSpPr>
        <p:spPr>
          <a:xfrm>
            <a:off x="570275" y="0"/>
            <a:ext cx="16998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Accuracy</a:t>
            </a:r>
            <a:r>
              <a:rPr b="1" baseline="-25000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MF+KF</a:t>
            </a: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 for Approach 1,2,3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1"/>
          <p:cNvSpPr/>
          <p:nvPr/>
        </p:nvSpPr>
        <p:spPr>
          <a:xfrm rot="5400000">
            <a:off x="9052818" y="-8241504"/>
            <a:ext cx="106500" cy="177549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3" name="Google Shape;313;p31"/>
          <p:cNvGraphicFramePr/>
          <p:nvPr/>
        </p:nvGraphicFramePr>
        <p:xfrm>
          <a:off x="228650" y="9381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{26F56DF2-1A41-452D-8E05-229CA2F7EC2C}</a:tableStyleId>
              </a:tblPr>
              <a:tblGrid>
                <a:gridCol w="1483675"/>
                <a:gridCol w="1483675"/>
                <a:gridCol w="1483675"/>
                <a:gridCol w="1483675"/>
              </a:tblGrid>
              <a:tr h="33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Accuracy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81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Adavus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Approach 1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Approach 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Approach 3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Tatta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52.10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71.36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85.23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Natta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59.26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74.63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79.05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Kuditta Mettu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71.07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83.30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79.68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Kuditta Nattal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67.73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77.82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76.82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Kuditta Tattal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54.72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66.80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74.41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Tei Tei Dhatta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54.19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64.52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78.39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Katti Kartari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68.88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71.94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80.36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Utsanga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43.68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60.53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72.63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Mandi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72.75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79.47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77.78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Tirmana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47.90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62.08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73.49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Sarika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47.81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53.54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70.36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Joining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65.79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71.65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77.97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1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Average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58.82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69.80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77.18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4" name="Google Shape;314;p31"/>
          <p:cNvSpPr txBox="1"/>
          <p:nvPr/>
        </p:nvSpPr>
        <p:spPr>
          <a:xfrm>
            <a:off x="228525" y="6272325"/>
            <a:ext cx="17754900" cy="25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Char char="●"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r>
              <a:rPr baseline="-25000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MF+KF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weighted average of Accuracy</a:t>
            </a:r>
            <a:r>
              <a:rPr baseline="-25000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Accuracy</a:t>
            </a:r>
            <a:r>
              <a:rPr baseline="-25000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KF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So, obivoulsy it depends on the number</a:t>
            </a:r>
            <a:r>
              <a:rPr baseline="-25000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</a:t>
            </a:r>
            <a:r>
              <a:rPr baseline="-25000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KF</a:t>
            </a: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presents in each adavus.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3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750" y="841596"/>
            <a:ext cx="11819848" cy="4634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B1B1B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/>
        </p:nvSpPr>
        <p:spPr>
          <a:xfrm>
            <a:off x="1900049" y="6645185"/>
            <a:ext cx="5871577" cy="24187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Halant Medium"/>
                <a:ea typeface="Halant Medium"/>
                <a:cs typeface="Halant Medium"/>
                <a:sym typeface="Halant Medium"/>
              </a:rPr>
              <a:t>Presentation Highlights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10011450" y="962025"/>
            <a:ext cx="7248000" cy="74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191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alant Light"/>
              <a:buChar char="●"/>
            </a:pPr>
            <a:r>
              <a:rPr b="0" i="0" lang="en-US" sz="3000" u="none" cap="none" strike="noStrike">
                <a:solidFill>
                  <a:srgbClr val="FFFFFF"/>
                </a:solidFill>
                <a:latin typeface="Halant Light"/>
                <a:ea typeface="Halant Light"/>
                <a:cs typeface="Halant Light"/>
                <a:sym typeface="Halant Light"/>
              </a:rPr>
              <a:t>Introduction</a:t>
            </a:r>
            <a:endParaRPr/>
          </a:p>
          <a:p>
            <a:pPr indent="-4191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alant Light"/>
              <a:buChar char="●"/>
            </a:pPr>
            <a:r>
              <a:rPr b="0" i="0" lang="en-US" sz="3000" u="none" cap="none" strike="noStrike">
                <a:solidFill>
                  <a:srgbClr val="FFFFFF"/>
                </a:solidFill>
                <a:latin typeface="Halant Light"/>
                <a:ea typeface="Halant Light"/>
                <a:cs typeface="Halant Light"/>
                <a:sym typeface="Halant Light"/>
              </a:rPr>
              <a:t>Problem Motivation</a:t>
            </a:r>
            <a:endParaRPr b="0" i="0" sz="3000" u="none" cap="none" strike="noStrike">
              <a:solidFill>
                <a:srgbClr val="FFFFFF"/>
              </a:solidFill>
              <a:latin typeface="Halant Light"/>
              <a:ea typeface="Halant Light"/>
              <a:cs typeface="Halant Light"/>
              <a:sym typeface="Halant Light"/>
            </a:endParaRPr>
          </a:p>
          <a:p>
            <a:pPr indent="-4191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alant Light"/>
              <a:buChar char="●"/>
            </a:pPr>
            <a:r>
              <a:rPr lang="en-US" sz="3000">
                <a:solidFill>
                  <a:srgbClr val="FFFFFF"/>
                </a:solidFill>
                <a:latin typeface="Halant Light"/>
                <a:ea typeface="Halant Light"/>
                <a:cs typeface="Halant Light"/>
                <a:sym typeface="Halant Light"/>
              </a:rPr>
              <a:t>Literature Survey</a:t>
            </a:r>
            <a:endParaRPr sz="3000">
              <a:solidFill>
                <a:srgbClr val="FFFFFF"/>
              </a:solidFill>
              <a:latin typeface="Halant Light"/>
              <a:ea typeface="Halant Light"/>
              <a:cs typeface="Halant Light"/>
              <a:sym typeface="Halant Light"/>
            </a:endParaRPr>
          </a:p>
          <a:p>
            <a:pPr indent="-4191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alant Light"/>
              <a:buChar char="●"/>
            </a:pPr>
            <a:r>
              <a:rPr b="0" i="0" lang="en-US" sz="3000" u="none" cap="none" strike="noStrike">
                <a:solidFill>
                  <a:srgbClr val="FFFFFF"/>
                </a:solidFill>
                <a:latin typeface="Halant Light"/>
                <a:ea typeface="Halant Light"/>
                <a:cs typeface="Halant Light"/>
                <a:sym typeface="Halant Light"/>
              </a:rPr>
              <a:t>Project Objective</a:t>
            </a:r>
            <a:endParaRPr b="0" i="0" sz="3000" u="none" cap="none" strike="noStrike">
              <a:solidFill>
                <a:srgbClr val="FFFFFF"/>
              </a:solidFill>
              <a:latin typeface="Halant Light"/>
              <a:ea typeface="Halant Light"/>
              <a:cs typeface="Halant Light"/>
              <a:sym typeface="Halant Light"/>
            </a:endParaRPr>
          </a:p>
          <a:p>
            <a:pPr indent="-4191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alant Light"/>
              <a:buChar char="●"/>
            </a:pPr>
            <a:r>
              <a:rPr lang="en-US" sz="3000">
                <a:solidFill>
                  <a:srgbClr val="FFFFFF"/>
                </a:solidFill>
                <a:latin typeface="Halant Light"/>
                <a:ea typeface="Halant Light"/>
                <a:cs typeface="Halant Light"/>
                <a:sym typeface="Halant Light"/>
              </a:rPr>
              <a:t>Workflow</a:t>
            </a:r>
            <a:endParaRPr sz="3000">
              <a:solidFill>
                <a:srgbClr val="FFFFFF"/>
              </a:solidFill>
              <a:latin typeface="Halant Light"/>
              <a:ea typeface="Halant Light"/>
              <a:cs typeface="Halant Light"/>
              <a:sym typeface="Halant Light"/>
            </a:endParaRPr>
          </a:p>
          <a:p>
            <a:pPr indent="-4191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alant Light"/>
              <a:buChar char="●"/>
            </a:pPr>
            <a:r>
              <a:rPr lang="en-US" sz="3000">
                <a:solidFill>
                  <a:srgbClr val="FFFFFF"/>
                </a:solidFill>
                <a:latin typeface="Halant Light"/>
                <a:ea typeface="Halant Light"/>
                <a:cs typeface="Halant Light"/>
                <a:sym typeface="Halant Light"/>
              </a:rPr>
              <a:t>Preprocessing</a:t>
            </a:r>
            <a:endParaRPr sz="3000">
              <a:solidFill>
                <a:srgbClr val="FFFFFF"/>
              </a:solidFill>
              <a:latin typeface="Halant Light"/>
              <a:ea typeface="Halant Light"/>
              <a:cs typeface="Halant Light"/>
              <a:sym typeface="Halant Light"/>
            </a:endParaRPr>
          </a:p>
          <a:p>
            <a:pPr indent="-4191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alant Light"/>
              <a:buChar char="●"/>
            </a:pPr>
            <a:r>
              <a:rPr lang="en-US" sz="3000">
                <a:solidFill>
                  <a:srgbClr val="FFFFFF"/>
                </a:solidFill>
                <a:latin typeface="Halant Light"/>
                <a:ea typeface="Halant Light"/>
                <a:cs typeface="Halant Light"/>
                <a:sym typeface="Halant Light"/>
              </a:rPr>
              <a:t>Possible approaches</a:t>
            </a:r>
            <a:endParaRPr sz="3000">
              <a:solidFill>
                <a:srgbClr val="FFFFFF"/>
              </a:solidFill>
              <a:latin typeface="Halant Light"/>
              <a:ea typeface="Halant Light"/>
              <a:cs typeface="Halant Light"/>
              <a:sym typeface="Halant Light"/>
            </a:endParaRPr>
          </a:p>
          <a:p>
            <a:pPr indent="-4191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alant Light"/>
              <a:buChar char="●"/>
            </a:pPr>
            <a:r>
              <a:rPr lang="en-US" sz="3000">
                <a:solidFill>
                  <a:srgbClr val="FFFFFF"/>
                </a:solidFill>
                <a:latin typeface="Halant Light"/>
                <a:ea typeface="Halant Light"/>
                <a:cs typeface="Halant Light"/>
                <a:sym typeface="Halant Light"/>
              </a:rPr>
              <a:t>Dataset Introduction</a:t>
            </a:r>
            <a:endParaRPr sz="3000">
              <a:solidFill>
                <a:srgbClr val="FFFFFF"/>
              </a:solidFill>
              <a:latin typeface="Halant Light"/>
              <a:ea typeface="Halant Light"/>
              <a:cs typeface="Halant Light"/>
              <a:sym typeface="Halant Light"/>
            </a:endParaRPr>
          </a:p>
          <a:p>
            <a:pPr indent="-4191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alant Light"/>
              <a:buChar char="●"/>
            </a:pPr>
            <a:r>
              <a:rPr b="0" i="0" lang="en-US" sz="3000" u="none" cap="none" strike="noStrike">
                <a:solidFill>
                  <a:srgbClr val="FFFFFF"/>
                </a:solidFill>
                <a:latin typeface="Halant Light"/>
                <a:ea typeface="Halant Light"/>
                <a:cs typeface="Halant Light"/>
                <a:sym typeface="Halant Light"/>
              </a:rPr>
              <a:t>Experimental Results</a:t>
            </a:r>
            <a:endParaRPr b="0" i="0" sz="3000" u="none" cap="none" strike="noStrike">
              <a:solidFill>
                <a:srgbClr val="FFFFFF"/>
              </a:solidFill>
              <a:latin typeface="Halant Light"/>
              <a:ea typeface="Halant Light"/>
              <a:cs typeface="Halant Light"/>
              <a:sym typeface="Halant Light"/>
            </a:endParaRPr>
          </a:p>
          <a:p>
            <a:pPr indent="-4191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alant Light"/>
              <a:buChar char="●"/>
            </a:pPr>
            <a:r>
              <a:rPr b="0" i="0" lang="en-US" sz="3000" u="none" cap="none" strike="noStrike">
                <a:solidFill>
                  <a:srgbClr val="FFFFFF"/>
                </a:solidFill>
                <a:latin typeface="Halant Light"/>
                <a:ea typeface="Halant Light"/>
                <a:cs typeface="Halant Light"/>
                <a:sym typeface="Halant Light"/>
              </a:rPr>
              <a:t>Conclusion</a:t>
            </a:r>
            <a:endParaRPr b="0" i="0" sz="3000" u="none" cap="none" strike="noStrike">
              <a:solidFill>
                <a:srgbClr val="FFFFFF"/>
              </a:solidFill>
              <a:latin typeface="Halant Light"/>
              <a:ea typeface="Halant Light"/>
              <a:cs typeface="Halant Light"/>
              <a:sym typeface="Halant Light"/>
            </a:endParaRPr>
          </a:p>
          <a:p>
            <a:pPr indent="-4191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alant Light"/>
              <a:buChar char="●"/>
            </a:pPr>
            <a:r>
              <a:rPr b="0" i="0" lang="en-US" sz="3000" u="none" cap="none" strike="noStrike">
                <a:solidFill>
                  <a:srgbClr val="FFFFFF"/>
                </a:solidFill>
                <a:latin typeface="Halant Light"/>
                <a:ea typeface="Halant Light"/>
                <a:cs typeface="Halant Light"/>
                <a:sym typeface="Halant Light"/>
              </a:rPr>
              <a:t>Acknowledgement</a:t>
            </a:r>
            <a:endParaRPr b="0" i="0" sz="3000" u="none" cap="none" strike="noStrike">
              <a:solidFill>
                <a:srgbClr val="FFFFFF"/>
              </a:solidFill>
              <a:latin typeface="Halant Light"/>
              <a:ea typeface="Halant Light"/>
              <a:cs typeface="Halant Light"/>
              <a:sym typeface="Halant Light"/>
            </a:endParaRPr>
          </a:p>
          <a:p>
            <a:pPr indent="-4191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alant Light"/>
              <a:buChar char="●"/>
            </a:pPr>
            <a:r>
              <a:rPr b="0" i="0" lang="en-US" sz="3000" u="none" cap="none" strike="noStrike">
                <a:solidFill>
                  <a:srgbClr val="FFFFFF"/>
                </a:solidFill>
                <a:latin typeface="Halant Light"/>
                <a:ea typeface="Halant Light"/>
                <a:cs typeface="Halant Light"/>
                <a:sym typeface="Halant Light"/>
              </a:rPr>
              <a:t>References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1900048" y="990600"/>
            <a:ext cx="7548752" cy="43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Halant Medium"/>
                <a:ea typeface="Halant Medium"/>
                <a:cs typeface="Halant Medium"/>
                <a:sym typeface="Halant Medium"/>
              </a:rPr>
              <a:t>Master Thesis Project</a:t>
            </a:r>
            <a:endParaRPr b="0" i="0" sz="2399" u="none" cap="none" strike="noStrike">
              <a:solidFill>
                <a:srgbClr val="FFFFFF"/>
              </a:solidFill>
              <a:latin typeface="Halant Medium"/>
              <a:ea typeface="Halant Medium"/>
              <a:cs typeface="Halant Medium"/>
              <a:sym typeface="Halant Medium"/>
            </a:endParaRPr>
          </a:p>
        </p:txBody>
      </p:sp>
      <p:grpSp>
        <p:nvGrpSpPr>
          <p:cNvPr id="101" name="Google Shape;101;p14"/>
          <p:cNvGrpSpPr/>
          <p:nvPr/>
        </p:nvGrpSpPr>
        <p:grpSpPr>
          <a:xfrm>
            <a:off x="16826980" y="8837836"/>
            <a:ext cx="432321" cy="420464"/>
            <a:chOff x="0" y="0"/>
            <a:chExt cx="576427" cy="560619"/>
          </a:xfrm>
        </p:grpSpPr>
        <p:sp>
          <p:nvSpPr>
            <p:cNvPr id="102" name="Google Shape;102;p14"/>
            <p:cNvSpPr/>
            <p:nvPr/>
          </p:nvSpPr>
          <p:spPr>
            <a:xfrm>
              <a:off x="0" y="0"/>
              <a:ext cx="576427" cy="560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 rot="-8100000">
              <a:off x="168747" y="206864"/>
              <a:ext cx="147127" cy="146891"/>
            </a:xfrm>
            <a:custGeom>
              <a:rect b="b" l="l" r="r" t="t"/>
              <a:pathLst>
                <a:path extrusionOk="0"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</p:sp>
      </p:grpSp>
      <p:sp>
        <p:nvSpPr>
          <p:cNvPr id="104" name="Google Shape;104;p14"/>
          <p:cNvSpPr/>
          <p:nvPr/>
        </p:nvSpPr>
        <p:spPr>
          <a:xfrm flipH="1">
            <a:off x="982979" y="0"/>
            <a:ext cx="45719" cy="101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/>
          <p:nvPr/>
        </p:nvSpPr>
        <p:spPr>
          <a:xfrm>
            <a:off x="570275" y="0"/>
            <a:ext cx="16998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MF+KF Accuracy for Approach 1,2,3</a:t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2"/>
          <p:cNvSpPr/>
          <p:nvPr/>
        </p:nvSpPr>
        <p:spPr>
          <a:xfrm rot="5400000">
            <a:off x="9052818" y="-8241504"/>
            <a:ext cx="106500" cy="177549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2" name="Google Shape;322;p32"/>
          <p:cNvGraphicFramePr/>
          <p:nvPr/>
        </p:nvGraphicFramePr>
        <p:xfrm>
          <a:off x="377825" y="82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{26F56DF2-1A41-452D-8E05-229CA2F7EC2C}</a:tableStyleId>
              </a:tblPr>
              <a:tblGrid>
                <a:gridCol w="1847900"/>
                <a:gridCol w="1847900"/>
                <a:gridCol w="1847900"/>
              </a:tblGrid>
              <a:tr h="336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Adavus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Acc. KF Curr.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Acc. KF Prev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Tatta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87.25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98.813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Natta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77.16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94.485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Kuditta Mettu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83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95.67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Kuditta Nattal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78.49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95.054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Kuditta Tattal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63.55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92.092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Tei Tei Dhatta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74.5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89.971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Katti Kartari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67.41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95.118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Utsanga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69.09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81.871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Mandi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83.41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90.614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Tirmana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74.1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73.718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Sarika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71.1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86.442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Joining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72.49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92.846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Average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75.13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/>
                        <a:t>90.56</a:t>
                      </a:r>
                      <a:endParaRPr b="1" sz="16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3" name="Google Shape;323;p32"/>
          <p:cNvSpPr txBox="1"/>
          <p:nvPr/>
        </p:nvSpPr>
        <p:spPr>
          <a:xfrm>
            <a:off x="377850" y="9068425"/>
            <a:ext cx="173244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Himadri Bhuyan, PhD work, IIT Kharagpur, " segmentation of bharatanatyam dance video: detection of key frame " dance.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570275" y="6155500"/>
            <a:ext cx="17324400" cy="27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●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doubt we have computed accuracy for both MF and KF. But our main objective is to detect MF and hence tried to optimize MF accuracy.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●"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Here, I have compared KF accuracy with “segmentation of Bharatanatyam dance video: detection of keyframe” as done in the paper by Himadri.</a:t>
            </a:r>
            <a:r>
              <a:rPr baseline="30000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endParaRPr baseline="30000" sz="3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3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925" y="841596"/>
            <a:ext cx="12061676" cy="4729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/>
          <p:nvPr/>
        </p:nvSpPr>
        <p:spPr>
          <a:xfrm>
            <a:off x="838200" y="1104900"/>
            <a:ext cx="162306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3"/>
          <p:cNvGrpSpPr/>
          <p:nvPr/>
        </p:nvGrpSpPr>
        <p:grpSpPr>
          <a:xfrm>
            <a:off x="2903396" y="1562100"/>
            <a:ext cx="12481209" cy="7162800"/>
            <a:chOff x="-1" y="-869572"/>
            <a:chExt cx="16641611" cy="8173985"/>
          </a:xfrm>
        </p:grpSpPr>
        <p:sp>
          <p:nvSpPr>
            <p:cNvPr id="332" name="Google Shape;332;p33"/>
            <p:cNvSpPr txBox="1"/>
            <p:nvPr/>
          </p:nvSpPr>
          <p:spPr>
            <a:xfrm>
              <a:off x="489827" y="-869572"/>
              <a:ext cx="15661953" cy="6300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ACKNOWLEDGEMENT</a:t>
              </a:r>
              <a:endParaRPr b="1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3"/>
            <p:cNvSpPr txBox="1"/>
            <p:nvPr/>
          </p:nvSpPr>
          <p:spPr>
            <a:xfrm>
              <a:off x="489827" y="1574971"/>
              <a:ext cx="15661953" cy="43025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457200" lvl="0" marL="457200" marR="0" rtl="0" algn="l">
                <a:lnSpc>
                  <a:spcPct val="1312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Char char="•"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The authors appreciate the support from </a:t>
              </a:r>
              <a:r>
                <a:rPr b="1" lang="en-US" sz="3600">
                  <a:latin typeface="Calibri"/>
                  <a:ea typeface="Calibri"/>
                  <a:cs typeface="Calibri"/>
                  <a:sym typeface="Calibri"/>
                </a:rPr>
                <a:t>Himadri B.G.S. Bhuyan and </a:t>
              </a:r>
              <a:r>
                <a:rPr b="1" lang="en-US" sz="4000">
                  <a:latin typeface="Calibri"/>
                  <a:ea typeface="Calibri"/>
                  <a:cs typeface="Calibri"/>
                  <a:sym typeface="Calibri"/>
                </a:rPr>
                <a:t>Prof.</a:t>
              </a:r>
              <a:r>
                <a:rPr lang="en-US" sz="4000"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lang="en-US" sz="4000">
                  <a:latin typeface="Calibri"/>
                  <a:ea typeface="Calibri"/>
                  <a:cs typeface="Calibri"/>
                  <a:sym typeface="Calibri"/>
                </a:rPr>
                <a:t>Partha Pratim Das</a:t>
              </a:r>
              <a:endParaRPr sz="3200">
                <a:latin typeface="Calibri"/>
                <a:ea typeface="Calibri"/>
                <a:cs typeface="Calibri"/>
                <a:sym typeface="Calibri"/>
              </a:endParaRPr>
            </a:p>
            <a:p>
              <a:pPr indent="-457200" lvl="0" marL="457200" marR="0" rtl="0" algn="l">
                <a:lnSpc>
                  <a:spcPct val="1312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Char char="•"/>
              </a:pPr>
              <a:r>
                <a:rPr lang="en-US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Matlab community and its software</a:t>
              </a:r>
              <a:endParaRPr sz="4800">
                <a:solidFill>
                  <a:srgbClr val="1B1B1B"/>
                </a:solidFill>
                <a:latin typeface="Halant Light"/>
                <a:ea typeface="Halant Light"/>
                <a:cs typeface="Halant Light"/>
                <a:sym typeface="Halant Light"/>
              </a:endParaRPr>
            </a:p>
          </p:txBody>
        </p:sp>
        <p:sp>
          <p:nvSpPr>
            <p:cNvPr id="334" name="Google Shape;334;p33"/>
            <p:cNvSpPr/>
            <p:nvPr/>
          </p:nvSpPr>
          <p:spPr>
            <a:xfrm rot="5400000">
              <a:off x="8294555" y="-8086181"/>
              <a:ext cx="52499" cy="16641609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3"/>
            <p:cNvSpPr/>
            <p:nvPr/>
          </p:nvSpPr>
          <p:spPr>
            <a:xfrm rot="5400000">
              <a:off x="8294554" y="-1042641"/>
              <a:ext cx="52498" cy="16641609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4"/>
          <p:cNvGrpSpPr/>
          <p:nvPr/>
        </p:nvGrpSpPr>
        <p:grpSpPr>
          <a:xfrm>
            <a:off x="228610" y="1320696"/>
            <a:ext cx="17754923" cy="8318873"/>
            <a:chOff x="9" y="2337760"/>
            <a:chExt cx="16641600" cy="4101806"/>
          </a:xfrm>
        </p:grpSpPr>
        <p:sp>
          <p:nvSpPr>
            <p:cNvPr id="341" name="Google Shape;341;p34"/>
            <p:cNvSpPr txBox="1"/>
            <p:nvPr/>
          </p:nvSpPr>
          <p:spPr>
            <a:xfrm>
              <a:off x="1889653" y="3686876"/>
              <a:ext cx="12862200" cy="26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1B1B1B"/>
                </a:solidFill>
                <a:latin typeface="Halant Light"/>
                <a:ea typeface="Halant Light"/>
                <a:cs typeface="Halant Light"/>
                <a:sym typeface="Halant Light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 rot="5400000">
              <a:off x="8294559" y="-5956790"/>
              <a:ext cx="52500" cy="1664160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8294559" y="-1907484"/>
              <a:ext cx="52500" cy="1664160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/>
        </p:nvSpPr>
        <p:spPr>
          <a:xfrm>
            <a:off x="1066800" y="0"/>
            <a:ext cx="1638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en-US" sz="6000">
                <a:highlight>
                  <a:srgbClr val="FFFFFF"/>
                </a:highlight>
              </a:rPr>
              <a:t>REFERENCES</a:t>
            </a:r>
            <a:endParaRPr sz="6000">
              <a:highlight>
                <a:srgbClr val="FFFFFF"/>
              </a:highlight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4"/>
          <p:cNvSpPr/>
          <p:nvPr/>
        </p:nvSpPr>
        <p:spPr>
          <a:xfrm>
            <a:off x="228600" y="1732000"/>
            <a:ext cx="17754900" cy="7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Aich, A., Mallick, T., Bhuyan, H.B., Das, P.P. and Majumdar, A.K., 2017, December. Nrityaguru: A dance tutoring system for bharatanatyam using kinect. In National Conference on Computer Vision, Pattern Recognition, Image Processing, and Graphics (pp. 481-493). Springer, Singapore.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Matthew Cooper, Ting Liu, and Eleanor Rieffel. Video segmentation via temporal pattern classification. IEEE transactions on multimedia, 9(3):610–618, 2007.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Rizwan Chaudhry, Avinash Ravichandran, Gregory Hager, and Ren´e Vidal. Histograms of oriented optical flow and binet-cauchy kernels on nonlinear dynamical systems for the recognition of human actions. In 2009 IEEE Conference on Computer Vision and Pattern Recognition, pages 1932–1939. IEEE, 2009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Ivan Laptev. On space-time interest points. International journal of computer vision, 64(2-3):107–123, 2005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Alexei A Efros, Alexander C Berg, Greg Mori, and Jitendra Malik. Recognizing action at a distance. In null, page 726. IEEE, 2003.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Guozhu Liu at el. showed Key Frame Extraction method from compressed MPEG video data. It helps in reducing Video processing time significantly.It helps in video segmentation and Keyframe extraction. [Liu and Zhao, 2010].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Koneˇcn´y, J. and Hagara, M used RGB, depth images and combine appearance (Histograms of Oriented Gradients) and motion descriptors (Histogram of optical flow) for parallel temporal segmentation and recognition. [Koneˇcn`y and Hagara, 2014].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 et al. present an optical flow and shape-based approach that uses separate histograms for the horizontal and vertical components of the optical flow as well as the contour of the person as a motion descriptor. [Tran and Sorokin, 2008]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35"/>
          <p:cNvGrpSpPr/>
          <p:nvPr/>
        </p:nvGrpSpPr>
        <p:grpSpPr>
          <a:xfrm>
            <a:off x="228602" y="1320672"/>
            <a:ext cx="17754931" cy="8352441"/>
            <a:chOff x="2" y="2337760"/>
            <a:chExt cx="16641608" cy="4750294"/>
          </a:xfrm>
        </p:grpSpPr>
        <p:sp>
          <p:nvSpPr>
            <p:cNvPr id="351" name="Google Shape;351;p35"/>
            <p:cNvSpPr/>
            <p:nvPr/>
          </p:nvSpPr>
          <p:spPr>
            <a:xfrm rot="5400000">
              <a:off x="8294559" y="-5956790"/>
              <a:ext cx="52500" cy="1664160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 rot="5400000">
              <a:off x="8283302" y="-1270246"/>
              <a:ext cx="75000" cy="1664160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35"/>
          <p:cNvSpPr txBox="1"/>
          <p:nvPr/>
        </p:nvSpPr>
        <p:spPr>
          <a:xfrm>
            <a:off x="570275" y="0"/>
            <a:ext cx="16998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Calibri"/>
                <a:ea typeface="Calibri"/>
                <a:cs typeface="Calibri"/>
                <a:sym typeface="Calibri"/>
              </a:rPr>
              <a:t>Estimate Optical Flow: Lucas-Kanade Method</a:t>
            </a:r>
            <a:r>
              <a:rPr b="1" baseline="30000" lang="en-US" sz="6000">
                <a:latin typeface="Calibri"/>
                <a:ea typeface="Calibri"/>
                <a:cs typeface="Calibri"/>
                <a:sym typeface="Calibri"/>
              </a:rPr>
              <a:t>[1]</a:t>
            </a:r>
            <a:endParaRPr b="1" baseline="30000" sz="6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5"/>
          <p:cNvSpPr txBox="1"/>
          <p:nvPr/>
        </p:nvSpPr>
        <p:spPr>
          <a:xfrm>
            <a:off x="152400" y="9675674"/>
            <a:ext cx="179832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457200" marR="0" rtl="0" algn="l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-US" sz="1000" u="sng">
                <a:solidFill>
                  <a:schemeClr val="hlink"/>
                </a:solidFill>
                <a:hlinkClick r:id="rId4"/>
              </a:rPr>
              <a:t>https://in.mathworks.com/help/vision/ref/opticalflowlk.html#d120e88677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4175" y="2443900"/>
            <a:ext cx="6086475" cy="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5"/>
          <p:cNvSpPr txBox="1"/>
          <p:nvPr/>
        </p:nvSpPr>
        <p:spPr>
          <a:xfrm>
            <a:off x="152425" y="1655800"/>
            <a:ext cx="138528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</a:rPr>
              <a:t>To compute the optical flow between two images, you must solve this optical flow constraint equation</a:t>
            </a:r>
            <a:endParaRPr sz="2400"/>
          </a:p>
        </p:txBody>
      </p:sp>
      <p:sp>
        <p:nvSpPr>
          <p:cNvPr id="357" name="Google Shape;357;p35"/>
          <p:cNvSpPr txBox="1"/>
          <p:nvPr/>
        </p:nvSpPr>
        <p:spPr>
          <a:xfrm>
            <a:off x="13906100" y="1655800"/>
            <a:ext cx="4229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127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Char char="●"/>
            </a:pP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Ix</a:t>
            </a: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</a:rPr>
              <a:t>, </a:t>
            </a: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Iy</a:t>
            </a: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</a:rPr>
              <a:t>, and </a:t>
            </a: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It</a:t>
            </a: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</a:rPr>
              <a:t> are the spatiotemporal image brightness derivatives.</a:t>
            </a:r>
            <a:endParaRPr sz="24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Char char="●"/>
            </a:pP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</a:rPr>
              <a:t>u is the horizontal optical flow.</a:t>
            </a:r>
            <a:endParaRPr sz="24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Char char="●"/>
            </a:pP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</a:rPr>
              <a:t>v is the vertical optical flow.</a:t>
            </a:r>
            <a:endParaRPr sz="2400"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  <p:sp>
        <p:nvSpPr>
          <p:cNvPr id="358" name="Google Shape;358;p35"/>
          <p:cNvSpPr txBox="1"/>
          <p:nvPr/>
        </p:nvSpPr>
        <p:spPr>
          <a:xfrm>
            <a:off x="350950" y="3512425"/>
            <a:ext cx="13555200" cy="21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127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Char char="●"/>
            </a:pP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</a:rPr>
              <a:t>Solve the optical flow constraint equation for </a:t>
            </a:r>
            <a:r>
              <a:rPr i="1" lang="en-US" sz="2400">
                <a:solidFill>
                  <a:srgbClr val="404040"/>
                </a:solidFill>
                <a:highlight>
                  <a:srgbClr val="FFFFFF"/>
                </a:highlight>
              </a:rPr>
              <a:t>u</a:t>
            </a: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</a:rPr>
              <a:t> and </a:t>
            </a:r>
            <a:r>
              <a:rPr i="1" lang="en-US" sz="2400">
                <a:solidFill>
                  <a:srgbClr val="404040"/>
                </a:solidFill>
                <a:highlight>
                  <a:srgbClr val="FFFFFF"/>
                </a:highlight>
              </a:rPr>
              <a:t>v</a:t>
            </a:r>
            <a:endParaRPr sz="24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81000" lvl="0" marL="457200" marR="127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Char char="●"/>
            </a:pP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</a:rPr>
              <a:t>Lucas-Kanade method divides the original image into smaller sections &amp; assumes a constant velocity in each section.</a:t>
            </a:r>
            <a:endParaRPr sz="24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81000" lvl="0" marL="457200" marR="127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Char char="●"/>
            </a:pP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</a:rPr>
              <a:t>Performs a weighted, least-square fit of the optical flow constraint equation to a constant model for </a:t>
            </a:r>
            <a:r>
              <a:rPr b="1" lang="en-US" sz="3200">
                <a:solidFill>
                  <a:srgbClr val="40404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b="1" i="1" lang="en-US" sz="3200">
                <a:solidFill>
                  <a:srgbClr val="40404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 v</a:t>
            </a:r>
            <a:r>
              <a:rPr b="1" lang="en-US" sz="3200">
                <a:solidFill>
                  <a:srgbClr val="40404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b="1" baseline="30000" lang="en-US" sz="3200">
                <a:solidFill>
                  <a:srgbClr val="40404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aseline="30000" lang="en-US" sz="2400">
                <a:solidFill>
                  <a:srgbClr val="40404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</a:rPr>
              <a:t>in each section </a:t>
            </a: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Ω</a:t>
            </a: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</a:rPr>
              <a:t>. The method achieves this fit by minimizing following equation:</a:t>
            </a:r>
            <a:endParaRPr sz="2400"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  <p:pic>
        <p:nvPicPr>
          <p:cNvPr id="359" name="Google Shape;35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8275" y="5637013"/>
            <a:ext cx="7315200" cy="79816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5"/>
          <p:cNvSpPr txBox="1"/>
          <p:nvPr/>
        </p:nvSpPr>
        <p:spPr>
          <a:xfrm>
            <a:off x="350950" y="6435175"/>
            <a:ext cx="177549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404040"/>
                </a:solidFill>
                <a:highlight>
                  <a:srgbClr val="FFFFFF"/>
                </a:highlight>
              </a:rPr>
              <a:t>W</a:t>
            </a:r>
            <a:r>
              <a:rPr lang="en-US" sz="2400">
                <a:solidFill>
                  <a:srgbClr val="404040"/>
                </a:solidFill>
                <a:highlight>
                  <a:srgbClr val="FFFFFF"/>
                </a:highlight>
              </a:rPr>
              <a:t> is a window function that emphasizes the constraints at the center of each section. The solution to the minimization problem is</a:t>
            </a:r>
            <a:endParaRPr sz="2400"/>
          </a:p>
        </p:txBody>
      </p:sp>
      <p:pic>
        <p:nvPicPr>
          <p:cNvPr id="361" name="Google Shape;36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1525" y="7185988"/>
            <a:ext cx="15773400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1288576" y="1714500"/>
            <a:ext cx="16542224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990600" y="-1"/>
            <a:ext cx="83819" cy="10287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>
            <a:off x="1295400" y="342900"/>
            <a:ext cx="167639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b="1" lang="en-US" sz="6000">
                <a:solidFill>
                  <a:schemeClr val="lt1"/>
                </a:solidFill>
              </a:rPr>
              <a:t>Terminology Associated with Bharatanatyam Dance</a:t>
            </a:r>
            <a:endParaRPr b="1" sz="6000">
              <a:solidFill>
                <a:schemeClr val="lt1"/>
              </a:solidFill>
            </a:endParaRPr>
          </a:p>
        </p:txBody>
      </p:sp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1288576" y="1714499"/>
            <a:ext cx="16542224" cy="8229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b="1" lang="en-US" sz="4400"/>
              <a:t>Adavu</a:t>
            </a:r>
            <a:r>
              <a:rPr lang="en-US" sz="4400"/>
              <a:t>: 			</a:t>
            </a:r>
            <a:r>
              <a:rPr lang="en-US" sz="4000"/>
              <a:t>Basic unit of Bharatanatyam </a:t>
            </a:r>
            <a:endParaRPr sz="4400"/>
          </a:p>
          <a:p>
            <a:pPr indent="-342900" lvl="0" marL="34290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b="1" lang="en-US" sz="4400"/>
              <a:t>Key Postures</a:t>
            </a:r>
            <a:r>
              <a:rPr lang="en-US" sz="4400"/>
              <a:t>: 	</a:t>
            </a:r>
            <a:r>
              <a:rPr lang="en-US" sz="4000"/>
              <a:t>Momentarily stationary well-defined postures 	</a:t>
            </a:r>
            <a:br>
              <a:rPr lang="en-US" sz="4000"/>
            </a:br>
            <a:r>
              <a:rPr lang="en-US" sz="4000"/>
              <a:t>								occurs within the Adavu</a:t>
            </a:r>
            <a:endParaRPr sz="4000"/>
          </a:p>
          <a:p>
            <a:pPr indent="-342900" lvl="0" marL="34290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b="1" lang="en-US" sz="4400"/>
              <a:t>Key Frames</a:t>
            </a:r>
            <a:r>
              <a:rPr lang="en-US" sz="4400"/>
              <a:t>: 		</a:t>
            </a:r>
            <a:r>
              <a:rPr lang="en-US" sz="4000"/>
              <a:t>Frames associated with a key posture</a:t>
            </a:r>
            <a:endParaRPr sz="4400"/>
          </a:p>
          <a:p>
            <a:pPr indent="-342900" lvl="0" marL="34290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b="1" lang="en-US" sz="4400"/>
              <a:t>Motion Frames</a:t>
            </a:r>
            <a:r>
              <a:rPr lang="en-US" sz="4400"/>
              <a:t>: </a:t>
            </a:r>
            <a:r>
              <a:rPr lang="en-US" sz="4000"/>
              <a:t>Frames associated with motion</a:t>
            </a:r>
            <a:endParaRPr sz="4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/>
        </p:nvSpPr>
        <p:spPr>
          <a:xfrm>
            <a:off x="0" y="0"/>
            <a:ext cx="1828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Key frame and m</a:t>
            </a:r>
            <a:r>
              <a:rPr lang="en-US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otion frame in Bharatanatyam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16"/>
          <p:cNvGrpSpPr/>
          <p:nvPr/>
        </p:nvGrpSpPr>
        <p:grpSpPr>
          <a:xfrm>
            <a:off x="228419" y="1015795"/>
            <a:ext cx="17754923" cy="8665065"/>
            <a:chOff x="9" y="2337760"/>
            <a:chExt cx="16641600" cy="4101806"/>
          </a:xfrm>
        </p:grpSpPr>
        <p:sp>
          <p:nvSpPr>
            <p:cNvPr id="119" name="Google Shape;119;p16"/>
            <p:cNvSpPr/>
            <p:nvPr/>
          </p:nvSpPr>
          <p:spPr>
            <a:xfrm rot="5400000">
              <a:off x="8294559" y="-5956790"/>
              <a:ext cx="52500" cy="1664160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6"/>
            <p:cNvSpPr/>
            <p:nvPr/>
          </p:nvSpPr>
          <p:spPr>
            <a:xfrm rot="5400000">
              <a:off x="8294559" y="-1907484"/>
              <a:ext cx="52500" cy="1664160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1" name="Google Shape;1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65862"/>
            <a:ext cx="13716000" cy="4526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422500" y="6439425"/>
            <a:ext cx="173043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Key Posture(KP):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Momentarily stationary well-defined postures 	occurs within the Adavu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Key Frames: Frames associated with a key posture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Motion(M): </a:t>
            </a:r>
            <a:r>
              <a:rPr lang="en-US" sz="2800">
                <a:solidFill>
                  <a:schemeClr val="dk1"/>
                </a:solidFill>
              </a:rPr>
              <a:t>A motion is a transition from one key posture to the next key posture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Motions (M) and key postures (KP) occur alternately and may repeat in a performance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Performance P consists of the interleaving sequence given by K1 M1 K2 M2 K3 M3 ... K(n-1) M(n-1) Kn.</a:t>
            </a:r>
            <a:endParaRPr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>
                <a:solidFill>
                  <a:schemeClr val="dk1"/>
                </a:solidFill>
              </a:rPr>
              <a:t>A motion comprises of several set of frames those are not momentarily stationary. 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3765775" y="5696625"/>
            <a:ext cx="112422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Figure: Occurrence of Motion and KPs 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7"/>
          <p:cNvGrpSpPr/>
          <p:nvPr/>
        </p:nvGrpSpPr>
        <p:grpSpPr>
          <a:xfrm>
            <a:off x="228422" y="1010208"/>
            <a:ext cx="17755086" cy="6624503"/>
            <a:chOff x="-143" y="2337760"/>
            <a:chExt cx="16641752" cy="2787504"/>
          </a:xfrm>
        </p:grpSpPr>
        <p:sp>
          <p:nvSpPr>
            <p:cNvPr id="129" name="Google Shape;129;p17"/>
            <p:cNvSpPr/>
            <p:nvPr/>
          </p:nvSpPr>
          <p:spPr>
            <a:xfrm rot="5400000">
              <a:off x="8294559" y="-5956790"/>
              <a:ext cx="52500" cy="1664160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 rot="5400000">
              <a:off x="8294407" y="-3221786"/>
              <a:ext cx="52500" cy="1664160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17"/>
          <p:cNvSpPr txBox="1"/>
          <p:nvPr/>
        </p:nvSpPr>
        <p:spPr>
          <a:xfrm>
            <a:off x="228600" y="0"/>
            <a:ext cx="177546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Literature Survey</a:t>
            </a:r>
            <a:endParaRPr b="1" sz="5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314325" y="1102175"/>
            <a:ext cx="17520000" cy="6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Tanwi Mallick et al. develop Nritya Guru – an autonomous coaching system to give real-time instructional feedback regarding the accuracy of Bharatanatyam as performed by a learner.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Matthew Cooper et al. presented approach on temporal video segmentation using supervised machine learning classification.</a:t>
            </a:r>
            <a:br>
              <a:rPr lang="en-US" sz="2400">
                <a:solidFill>
                  <a:schemeClr val="dk1"/>
                </a:solidFill>
              </a:rPr>
            </a:br>
            <a:r>
              <a:rPr lang="en-US" sz="2400">
                <a:solidFill>
                  <a:schemeClr val="dk1"/>
                </a:solidFill>
              </a:rPr>
              <a:t>They have created standard features through pairwise similarity of images.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Rizwan Chaudhry et al. suggested a method for representing every frame of a video using a Histogram of oriented optical flow (HOOF).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By Laptev, Local histogram approaches were used for local spatiotemporal characteristics or feature for representing human activity in a video.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Optical flow histograms were applied to match the movement(motion) of a player in a soccer match to that of a subject in a control video.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Guozhu Liu at el. showed Key Frame Extraction method from compressed MPEG  video data.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Konečný used RGB, depth images and combine appearance (Histograms of Oriented Gradients) and motion descriptors (Histogram of optical flow) for parallel temporal segmentation and recognition.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Tran et al. present an optical flow and shape-based approach that uses separate histograms for the horizontal and vertical components of the optical flow as well as the contour of the person as a motion descriptor.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228600" y="7634700"/>
            <a:ext cx="17754600" cy="26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Aich, A., Mallick, T., Bhuyan, H.B., Das, P.P. and Majumdar, A.K., 2017, December. Nrityaguru: A dance tutoring system for bharatanatyam using kinect. In National Conference on Computer Vision, Pattern Recognition, Image Processing, and Graphics (pp. 481-493). Springer, Singapore.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Matthew Cooper, Ting Liu, and Eleanor Rieffel. Video segmentation via temporal pattern classification. IEEE transactions on multimedia, 9(3):610–618, 2007.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Rizwan Chaudhry, Avinash Ravichandran, Gregory Hager, and Ren´e Vidal. Histograms of oriented optical flow and binet-cauchy kernels on nonlinear dynamical systems for the recognition of human actions. In 2009 IEEE Conference on Computer Vision and Pattern Recognition, pages 1932–1939. IEEE, 2009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Ivan Laptev. On space-time interest points. International journal of computer vision, 64(2-3):107–123, 2005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. Alexei A Efros, Alexander C Berg, Greg Mori, and Jitendra Malik. Recognizing action at a distance. In null, page 726. IEEE, 2003.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Guozhu Liu at el. showed Key Frame Extraction method from compressed MPEG video data. It helps in reducing Video processing time significantly.It helps in video segmentation and Keyframe extraction. [Liu and Zhao, 2010].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Koneˇcn´y, J. and Hagara, M used RGB, depth images and combine appearance (Histograms of Oriented Gradients) and motion descriptors (Histogram of optical flow) for parallel temporal segmentation and recognition. [Koneˇcn`y and Hagara, 2014].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Tran et al. present an optical flow and shape-based approach that uses separate histograms for the horizontal and vertical components of the optical flow as well as the contour of the person as a motion descriptor. [Tran and Sorokin, 2008]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8"/>
          <p:cNvGrpSpPr/>
          <p:nvPr/>
        </p:nvGrpSpPr>
        <p:grpSpPr>
          <a:xfrm>
            <a:off x="228591" y="1010300"/>
            <a:ext cx="17754923" cy="8705673"/>
            <a:chOff x="9" y="2337760"/>
            <a:chExt cx="16641600" cy="4101806"/>
          </a:xfrm>
        </p:grpSpPr>
        <p:sp>
          <p:nvSpPr>
            <p:cNvPr id="139" name="Google Shape;139;p18"/>
            <p:cNvSpPr/>
            <p:nvPr/>
          </p:nvSpPr>
          <p:spPr>
            <a:xfrm rot="5400000">
              <a:off x="8294559" y="-5956790"/>
              <a:ext cx="52500" cy="1664160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 rot="5400000">
              <a:off x="8294559" y="-1907484"/>
              <a:ext cx="52500" cy="1664160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8"/>
          <p:cNvSpPr txBox="1"/>
          <p:nvPr/>
        </p:nvSpPr>
        <p:spPr>
          <a:xfrm>
            <a:off x="228600" y="0"/>
            <a:ext cx="177546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Motivation &amp; Challen</a:t>
            </a: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</a:t>
            </a:r>
            <a:endParaRPr b="1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0" y="1102175"/>
            <a:ext cx="18288000" cy="85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Motivation 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Motivation 1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○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Distinguish keyframe to motion frame can be used to automate or design annotation tool.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○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Annotation tool: Used to determine which are key frame or motion frame 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b="1" lang="en-US" sz="3000">
                <a:latin typeface="Calibri"/>
                <a:ea typeface="Calibri"/>
                <a:cs typeface="Calibri"/>
                <a:sym typeface="Calibri"/>
              </a:rPr>
              <a:t>Motivation 2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○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If keyframe is detected, then we could able to recognise aduvu on the basis of occurence of key posture sequences.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1" marL="9144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○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If motion frame is detected, then we could able to classify the motion in the given aduvu.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Challenges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1</a:t>
            </a: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At the start of the transition, there may be very slow motions. That slow motion may be falsely classified as key frame.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2: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The distinction between key frames and motion frames may not be easy due to the existence of complex motions and postures.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3</a:t>
            </a: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Non-visibility of foot/leg movements and occlusion  due to the complex dress style.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4: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In some cases, when dancer is in Key posture position, the movement of the dress materials may be misinterpreted as body movements( motion frame).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5: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The non-availability of annotated Bharatanatyam Adavus.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/>
        </p:nvSpPr>
        <p:spPr>
          <a:xfrm>
            <a:off x="2514600" y="266700"/>
            <a:ext cx="1447800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Objective</a:t>
            </a:r>
            <a:endParaRPr b="1" i="0" sz="6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9"/>
          <p:cNvSpPr/>
          <p:nvPr/>
        </p:nvSpPr>
        <p:spPr>
          <a:xfrm flipH="1">
            <a:off x="13648" y="1333500"/>
            <a:ext cx="18274352" cy="722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 flipH="1">
            <a:off x="13500" y="9567081"/>
            <a:ext cx="18274500" cy="7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457100" y="1708375"/>
            <a:ext cx="17508300" cy="6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35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Calibri"/>
              <a:buAutoNum type="arabicPeriod"/>
            </a:pPr>
            <a:r>
              <a:rPr b="1" lang="en-US"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Detection of keyframe and motion frame.</a:t>
            </a:r>
            <a:endParaRPr b="1" sz="6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35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Calibri"/>
              <a:buAutoNum type="arabicPeriod"/>
            </a:pPr>
            <a:r>
              <a:rPr b="1" lang="en-US"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optical flow used to extract the feature.</a:t>
            </a:r>
            <a:endParaRPr b="1" sz="6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35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Calibri"/>
              <a:buAutoNum type="arabicPeriod"/>
            </a:pPr>
            <a:r>
              <a:rPr b="1" lang="en-US"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Histogram of optical flow (HOOF) used as a final feature vector to input for binary classifier.</a:t>
            </a:r>
            <a:endParaRPr b="1" sz="6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" name="Google Shape;151;p19"/>
          <p:cNvGrpSpPr/>
          <p:nvPr/>
        </p:nvGrpSpPr>
        <p:grpSpPr>
          <a:xfrm>
            <a:off x="457199" y="251346"/>
            <a:ext cx="1219200" cy="1082154"/>
            <a:chOff x="5292575" y="3681900"/>
            <a:chExt cx="420150" cy="373275"/>
          </a:xfrm>
        </p:grpSpPr>
        <p:sp>
          <p:nvSpPr>
            <p:cNvPr id="152" name="Google Shape;152;p19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20000"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0"/>
          <p:cNvGrpSpPr/>
          <p:nvPr/>
        </p:nvGrpSpPr>
        <p:grpSpPr>
          <a:xfrm>
            <a:off x="228429" y="1168187"/>
            <a:ext cx="17754923" cy="8438235"/>
            <a:chOff x="9" y="2337760"/>
            <a:chExt cx="16641600" cy="4101806"/>
          </a:xfrm>
        </p:grpSpPr>
        <p:sp>
          <p:nvSpPr>
            <p:cNvPr id="164" name="Google Shape;164;p20"/>
            <p:cNvSpPr/>
            <p:nvPr/>
          </p:nvSpPr>
          <p:spPr>
            <a:xfrm rot="5400000">
              <a:off x="8294559" y="-5956790"/>
              <a:ext cx="52500" cy="1664160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 rot="5400000">
              <a:off x="8294559" y="-1907484"/>
              <a:ext cx="52500" cy="16641600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20"/>
          <p:cNvSpPr txBox="1"/>
          <p:nvPr/>
        </p:nvSpPr>
        <p:spPr>
          <a:xfrm>
            <a:off x="312275" y="165325"/>
            <a:ext cx="175431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Calibri"/>
                <a:ea typeface="Calibri"/>
                <a:cs typeface="Calibri"/>
                <a:sym typeface="Calibri"/>
              </a:rPr>
              <a:t>Workflow</a:t>
            </a:r>
            <a:endParaRPr b="1" sz="6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275" y="4399750"/>
            <a:ext cx="10972801" cy="197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40163" y="6799463"/>
            <a:ext cx="7315200" cy="241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5" y="1567638"/>
            <a:ext cx="9143999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96400" y="1643175"/>
            <a:ext cx="9144000" cy="1645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19999"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1"/>
          <p:cNvGrpSpPr/>
          <p:nvPr/>
        </p:nvGrpSpPr>
        <p:grpSpPr>
          <a:xfrm>
            <a:off x="-533581" y="939587"/>
            <a:ext cx="17754933" cy="8438233"/>
            <a:chOff x="0" y="2337760"/>
            <a:chExt cx="16641609" cy="4101805"/>
          </a:xfrm>
        </p:grpSpPr>
        <p:sp>
          <p:nvSpPr>
            <p:cNvPr id="176" name="Google Shape;176;p21"/>
            <p:cNvSpPr/>
            <p:nvPr/>
          </p:nvSpPr>
          <p:spPr>
            <a:xfrm rot="5400000">
              <a:off x="8294555" y="-5956795"/>
              <a:ext cx="52499" cy="16641609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 rot="5400000">
              <a:off x="8294555" y="-1907489"/>
              <a:ext cx="52499" cy="16641609"/>
            </a:xfrm>
            <a:prstGeom prst="rect">
              <a:avLst/>
            </a:prstGeom>
            <a:solidFill>
              <a:srgbClr val="1B1B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21"/>
          <p:cNvSpPr txBox="1"/>
          <p:nvPr/>
        </p:nvSpPr>
        <p:spPr>
          <a:xfrm>
            <a:off x="228599" y="0"/>
            <a:ext cx="1775460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Preprocessing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624725" y="1139600"/>
            <a:ext cx="16659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Background Subtraction Flow and Algorithm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25" y="1908075"/>
            <a:ext cx="2286000" cy="1725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000" y="4376681"/>
            <a:ext cx="2286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000" y="6838000"/>
            <a:ext cx="22860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 txBox="1"/>
          <p:nvPr/>
        </p:nvSpPr>
        <p:spPr>
          <a:xfrm>
            <a:off x="448775" y="3646075"/>
            <a:ext cx="27441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480 x 640 RGB Input Image</a:t>
            </a:r>
            <a:r>
              <a:rPr b="1" baseline="30000" lang="en-US">
                <a:latin typeface="Calibri"/>
                <a:ea typeface="Calibri"/>
                <a:cs typeface="Calibri"/>
                <a:sym typeface="Calibri"/>
              </a:rPr>
              <a:t>[1]</a:t>
            </a:r>
            <a:endParaRPr b="1" baseline="30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Tatta -&gt; Variation 1 -&gt; Dancer 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228600" y="9495675"/>
            <a:ext cx="5346000" cy="79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color_USB-VID_045E&amp;PID_02BF-0000000000000000_261.png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depth_USB-VID_045E&amp;PID_02BF-0000000000000000_261.png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USB-VID_045E&amp;PID_02BF-0000000000000000_261.png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6138763" y="9495650"/>
            <a:ext cx="5805300" cy="79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 startAt="4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color_USB-VID_045E&amp;PID_02BF-0000000000000000_205.png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4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depth_color_USB-VID_045E&amp;PID_02BF-0000000000000000_205.png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 startAt="4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USB-VID_045E&amp;PID_02BF-0000000000000000_205.png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12507000" y="9495650"/>
            <a:ext cx="5657100" cy="79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 startAt="7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color_USB-VID_045E&amp;PID_02BF-0000000000000000_149.png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 startAt="7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depth_color_USB-VID_045E&amp;PID_02BF-0000000000000000_149.png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 startAt="7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USB-VID_045E&amp;PID_02BF-0000000000000000_149.png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434225" y="6076350"/>
            <a:ext cx="2907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480 x 640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RGB Input Image</a:t>
            </a:r>
            <a:r>
              <a:rPr b="1" baseline="30000" lang="en-US">
                <a:latin typeface="Calibri"/>
                <a:ea typeface="Calibri"/>
                <a:cs typeface="Calibri"/>
                <a:sym typeface="Calibri"/>
              </a:rPr>
              <a:t>[4]</a:t>
            </a:r>
            <a:endParaRPr b="1" baseline="30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Tatta -&gt; Variation 1 -&gt; Dancer 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396125" y="8575775"/>
            <a:ext cx="2983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480 x 640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 RGB Input Image</a:t>
            </a:r>
            <a:r>
              <a:rPr b="1" baseline="30000" lang="en-US">
                <a:latin typeface="Calibri"/>
                <a:ea typeface="Calibri"/>
                <a:cs typeface="Calibri"/>
                <a:sym typeface="Calibri"/>
              </a:rPr>
              <a:t>[7]</a:t>
            </a:r>
            <a:endParaRPr b="1" baseline="30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Tatta -&gt; Variation 1 -&gt; Dancer 3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7455" y="1861950"/>
            <a:ext cx="2285987" cy="1714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8230" y="4311863"/>
            <a:ext cx="2285987" cy="1714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706" y="6761788"/>
            <a:ext cx="2283506" cy="171453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6431938" y="3569875"/>
            <a:ext cx="27441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480 x 640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 Depth  Frame</a:t>
            </a:r>
            <a:r>
              <a:rPr b="1" baseline="30000" lang="en-US">
                <a:latin typeface="Calibri"/>
                <a:ea typeface="Calibri"/>
                <a:cs typeface="Calibri"/>
                <a:sym typeface="Calibri"/>
              </a:rPr>
              <a:t>[2]</a:t>
            </a:r>
            <a:endParaRPr b="1" baseline="30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Tatta -&gt; Variation 1 -&gt; Dancer 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6490388" y="6076350"/>
            <a:ext cx="27441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480 x 640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Depth  Frame</a:t>
            </a:r>
            <a:r>
              <a:rPr b="1" baseline="30000" lang="en-US">
                <a:latin typeface="Calibri"/>
                <a:ea typeface="Calibri"/>
                <a:cs typeface="Calibri"/>
                <a:sym typeface="Calibri"/>
              </a:rPr>
              <a:t>[5]</a:t>
            </a:r>
            <a:endParaRPr b="1" baseline="30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Tatta -&gt; Variation 1 -&gt; Dancer 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6565813" y="8469388"/>
            <a:ext cx="27441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480 x 640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Depth  Frame</a:t>
            </a:r>
            <a:r>
              <a:rPr b="1" baseline="30000" lang="en-US">
                <a:latin typeface="Calibri"/>
                <a:ea typeface="Calibri"/>
                <a:cs typeface="Calibri"/>
                <a:sym typeface="Calibri"/>
              </a:rPr>
              <a:t>[8]</a:t>
            </a:r>
            <a:endParaRPr b="1" baseline="30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Tatta -&gt; Variation 1 -&gt; Dancer 3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18979" y="1849888"/>
            <a:ext cx="2286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718975" y="4322264"/>
            <a:ext cx="2286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718987" y="6718462"/>
            <a:ext cx="22860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/>
        </p:nvSpPr>
        <p:spPr>
          <a:xfrm>
            <a:off x="9556138" y="3569875"/>
            <a:ext cx="27441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480 x 640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 Single Channel Image</a:t>
            </a:r>
            <a:r>
              <a:rPr b="1" baseline="30000" lang="en-US">
                <a:latin typeface="Calibri"/>
                <a:ea typeface="Calibri"/>
                <a:cs typeface="Calibri"/>
                <a:sym typeface="Calibri"/>
              </a:rPr>
              <a:t>[3]</a:t>
            </a:r>
            <a:endParaRPr b="1" baseline="30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Tatta -&gt; Variation 1 -&gt; Dancer 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9556138" y="6051513"/>
            <a:ext cx="27441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480 x 640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 Single Channel Image</a:t>
            </a:r>
            <a:r>
              <a:rPr b="1" baseline="30000" lang="en-US">
                <a:latin typeface="Calibri"/>
                <a:ea typeface="Calibri"/>
                <a:cs typeface="Calibri"/>
                <a:sym typeface="Calibri"/>
              </a:rPr>
              <a:t>[6]</a:t>
            </a:r>
            <a:endParaRPr b="1" baseline="30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Tatta -&gt; Variation 1 -&gt; Dancer 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9556138" y="8447688"/>
            <a:ext cx="27441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480 x 640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 Single Channel Image</a:t>
            </a:r>
            <a:r>
              <a:rPr b="1" baseline="30000" lang="en-US">
                <a:latin typeface="Calibri"/>
                <a:ea typeface="Calibri"/>
                <a:cs typeface="Calibri"/>
                <a:sym typeface="Calibri"/>
              </a:rPr>
              <a:t>[9]</a:t>
            </a:r>
            <a:endParaRPr b="1" baseline="30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Tatta -&gt; Variation 1 -&gt; Dancer 3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42283" y="1831875"/>
            <a:ext cx="2267946" cy="1700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38642" y="4405198"/>
            <a:ext cx="2274904" cy="1700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838638" y="6844783"/>
            <a:ext cx="2274904" cy="170095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 txBox="1"/>
          <p:nvPr/>
        </p:nvSpPr>
        <p:spPr>
          <a:xfrm>
            <a:off x="3612538" y="3722275"/>
            <a:ext cx="27441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480 x 640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 Grey Frame</a:t>
            </a:r>
            <a:endParaRPr b="1" baseline="30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Tatta -&gt; Variation 1 -&gt; Dancer 1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3604038" y="6225563"/>
            <a:ext cx="27441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480 x 640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 Grey Frame</a:t>
            </a:r>
            <a:endParaRPr b="1" baseline="30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Tatta -&gt; Variation 1 -&gt; Dancer 2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3604038" y="8575775"/>
            <a:ext cx="27441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480 x 640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 Grey Frame</a:t>
            </a:r>
            <a:endParaRPr b="1" baseline="30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Tatta -&gt; Variation 1 -&gt; Dancer 3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2604138" y="3751038"/>
            <a:ext cx="5486400" cy="2271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